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257" r:id="rId2"/>
    <p:sldId id="258" r:id="rId3"/>
    <p:sldId id="259" r:id="rId4"/>
    <p:sldId id="366" r:id="rId5"/>
    <p:sldId id="367" r:id="rId6"/>
    <p:sldId id="368" r:id="rId7"/>
    <p:sldId id="369" r:id="rId8"/>
    <p:sldId id="269" r:id="rId9"/>
    <p:sldId id="273" r:id="rId10"/>
    <p:sldId id="264" r:id="rId11"/>
    <p:sldId id="270" r:id="rId12"/>
    <p:sldId id="267" r:id="rId13"/>
    <p:sldId id="359" r:id="rId14"/>
    <p:sldId id="266" r:id="rId15"/>
    <p:sldId id="268" r:id="rId16"/>
    <p:sldId id="360" r:id="rId17"/>
    <p:sldId id="263" r:id="rId18"/>
    <p:sldId id="272" r:id="rId19"/>
    <p:sldId id="357" r:id="rId20"/>
    <p:sldId id="260" r:id="rId21"/>
    <p:sldId id="279" r:id="rId22"/>
    <p:sldId id="354" r:id="rId23"/>
    <p:sldId id="355" r:id="rId24"/>
    <p:sldId id="356" r:id="rId25"/>
    <p:sldId id="361" r:id="rId26"/>
    <p:sldId id="362" r:id="rId27"/>
    <p:sldId id="285" r:id="rId28"/>
    <p:sldId id="271" r:id="rId29"/>
    <p:sldId id="282" r:id="rId30"/>
    <p:sldId id="275" r:id="rId31"/>
    <p:sldId id="278" r:id="rId32"/>
    <p:sldId id="265" r:id="rId33"/>
    <p:sldId id="277" r:id="rId34"/>
    <p:sldId id="286" r:id="rId35"/>
    <p:sldId id="276" r:id="rId36"/>
    <p:sldId id="287" r:id="rId37"/>
    <p:sldId id="288" r:id="rId38"/>
    <p:sldId id="291" r:id="rId39"/>
    <p:sldId id="353" r:id="rId40"/>
    <p:sldId id="370" r:id="rId41"/>
    <p:sldId id="375" r:id="rId42"/>
    <p:sldId id="371" r:id="rId43"/>
    <p:sldId id="372" r:id="rId44"/>
    <p:sldId id="373"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FFFFFF"/>
    <a:srgbClr val="000000"/>
    <a:srgbClr val="E7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38" autoAdjust="0"/>
    <p:restoredTop sz="94694"/>
  </p:normalViewPr>
  <p:slideViewPr>
    <p:cSldViewPr snapToGrid="0" snapToObjects="1">
      <p:cViewPr varScale="1">
        <p:scale>
          <a:sx n="67" d="100"/>
          <a:sy n="67" d="100"/>
        </p:scale>
        <p:origin x="64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BD6680-93E9-494C-89BF-E9BC0F4189F2}" type="datetimeFigureOut">
              <a:rPr lang="en-US" smtClean="0"/>
              <a:t>7/5/2022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20B5EA-DAD3-4285-B467-B8D53993D131}" type="slidenum">
              <a:rPr lang="en-US" smtClean="0"/>
              <a:t>‹#›</a:t>
            </a:fld>
            <a:endParaRPr lang="en-US"/>
          </a:p>
        </p:txBody>
      </p:sp>
    </p:spTree>
    <p:extLst>
      <p:ext uri="{BB962C8B-B14F-4D97-AF65-F5344CB8AC3E}">
        <p14:creationId xmlns:p14="http://schemas.microsoft.com/office/powerpoint/2010/main" val="12389256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70EFC7-17BD-4B57-9F45-D1E8C95A9235}" type="slidenum">
              <a:rPr lang="en-US" smtClean="0"/>
              <a:t>38</a:t>
            </a:fld>
            <a:endParaRPr lang="en-US"/>
          </a:p>
        </p:txBody>
      </p:sp>
    </p:spTree>
    <p:extLst>
      <p:ext uri="{BB962C8B-B14F-4D97-AF65-F5344CB8AC3E}">
        <p14:creationId xmlns:p14="http://schemas.microsoft.com/office/powerpoint/2010/main" val="796992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70EFC7-17BD-4B57-9F45-D1E8C95A9235}" type="slidenum">
              <a:rPr lang="en-US" smtClean="0"/>
              <a:t>39</a:t>
            </a:fld>
            <a:endParaRPr lang="en-US"/>
          </a:p>
        </p:txBody>
      </p:sp>
    </p:spTree>
    <p:extLst>
      <p:ext uri="{BB962C8B-B14F-4D97-AF65-F5344CB8AC3E}">
        <p14:creationId xmlns:p14="http://schemas.microsoft.com/office/powerpoint/2010/main" val="9591789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CD94B-1575-4BDE-B5F8-72EB6470BBC3}"/>
              </a:ext>
            </a:extLst>
          </p:cNvPr>
          <p:cNvSpPr>
            <a:spLocks noGrp="1"/>
          </p:cNvSpPr>
          <p:nvPr>
            <p:ph type="title"/>
          </p:nvPr>
        </p:nvSpPr>
        <p:spPr>
          <a:xfrm>
            <a:off x="1216057" y="0"/>
            <a:ext cx="6909847" cy="480767"/>
          </a:xfrm>
          <a:prstGeom prst="rect">
            <a:avLst/>
          </a:prstGeom>
        </p:spPr>
        <p:txBody>
          <a:bodyPr anchor="ctr"/>
          <a:lstStyle>
            <a:lvl1pPr>
              <a:defRPr sz="4000">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19670059-805A-43E5-8A09-DF41DCCCE7E6}"/>
              </a:ext>
            </a:extLst>
          </p:cNvPr>
          <p:cNvSpPr>
            <a:spLocks noGrp="1"/>
          </p:cNvSpPr>
          <p:nvPr>
            <p:ph type="sldNum" sz="quarter" idx="10"/>
          </p:nvPr>
        </p:nvSpPr>
        <p:spPr/>
        <p:txBody>
          <a:bodyPr/>
          <a:lstStyle/>
          <a:p>
            <a:fld id="{EBA0D84A-F8FF-4621-B796-64106E95673B}" type="slidenum">
              <a:rPr lang="en-US" smtClean="0"/>
              <a:t>‹#›</a:t>
            </a:fld>
            <a:endParaRPr lang="en-US"/>
          </a:p>
        </p:txBody>
      </p:sp>
    </p:spTree>
    <p:extLst>
      <p:ext uri="{BB962C8B-B14F-4D97-AF65-F5344CB8AC3E}">
        <p14:creationId xmlns:p14="http://schemas.microsoft.com/office/powerpoint/2010/main" val="3376957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D54FC338-0BB0-45A7-B3C6-25AFA59262C9}"/>
              </a:ext>
            </a:extLst>
          </p:cNvPr>
          <p:cNvSpPr>
            <a:spLocks noGrp="1"/>
          </p:cNvSpPr>
          <p:nvPr>
            <p:ph type="sldNum" sz="quarter" idx="10"/>
          </p:nvPr>
        </p:nvSpPr>
        <p:spPr>
          <a:xfrm>
            <a:off x="9317610" y="6356350"/>
            <a:ext cx="2743200" cy="365125"/>
          </a:xfrm>
        </p:spPr>
        <p:txBody>
          <a:bodyPr/>
          <a:lstStyle/>
          <a:p>
            <a:fld id="{EBA0D84A-F8FF-4621-B796-64106E95673B}" type="slidenum">
              <a:rPr lang="en-US" smtClean="0"/>
              <a:t>‹#›</a:t>
            </a:fld>
            <a:endParaRPr lang="en-US"/>
          </a:p>
        </p:txBody>
      </p:sp>
    </p:spTree>
    <p:extLst>
      <p:ext uri="{BB962C8B-B14F-4D97-AF65-F5344CB8AC3E}">
        <p14:creationId xmlns:p14="http://schemas.microsoft.com/office/powerpoint/2010/main" val="586302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85E6A-A6E8-4545-BDAF-23E9758FBE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38F5DC-1908-49F0-85DA-29ABE33A60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0E0BBB-10A4-465D-A971-E3E9C80CD726}"/>
              </a:ext>
            </a:extLst>
          </p:cNvPr>
          <p:cNvSpPr>
            <a:spLocks noGrp="1"/>
          </p:cNvSpPr>
          <p:nvPr>
            <p:ph type="dt" sz="half" idx="10"/>
          </p:nvPr>
        </p:nvSpPr>
        <p:spPr/>
        <p:txBody>
          <a:bodyPr/>
          <a:lstStyle/>
          <a:p>
            <a:fld id="{94B8B6CF-929C-455D-9AC9-D6D8B50478F1}" type="datetime1">
              <a:rPr lang="en-US" smtClean="0"/>
              <a:t>7/5/2022</a:t>
            </a:fld>
            <a:endParaRPr lang="en-US"/>
          </a:p>
        </p:txBody>
      </p:sp>
      <p:sp>
        <p:nvSpPr>
          <p:cNvPr id="5" name="Footer Placeholder 4">
            <a:extLst>
              <a:ext uri="{FF2B5EF4-FFF2-40B4-BE49-F238E27FC236}">
                <a16:creationId xmlns:a16="http://schemas.microsoft.com/office/drawing/2014/main" id="{1C30D470-65E2-476E-94F0-FDD62DC31F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A7F2BE-3EF6-451F-9092-2FA9A956ABC9}"/>
              </a:ext>
            </a:extLst>
          </p:cNvPr>
          <p:cNvSpPr>
            <a:spLocks noGrp="1"/>
          </p:cNvSpPr>
          <p:nvPr>
            <p:ph type="sldNum" sz="quarter" idx="12"/>
          </p:nvPr>
        </p:nvSpPr>
        <p:spPr>
          <a:xfrm>
            <a:off x="9448800" y="6489700"/>
            <a:ext cx="2743200" cy="365125"/>
          </a:xfrm>
          <a:prstGeom prst="rect">
            <a:avLst/>
          </a:prstGeom>
        </p:spPr>
        <p:txBody>
          <a:bodyPr/>
          <a:lstStyle>
            <a:lvl1pPr algn="r">
              <a:defRPr sz="2400"/>
            </a:lvl1pPr>
          </a:lstStyle>
          <a:p>
            <a:r>
              <a:rPr lang="en-US" dirty="0"/>
              <a:t>Slide </a:t>
            </a:r>
            <a:fld id="{6C7B89B3-8ADA-4999-98FC-FD987D68394D}" type="slidenum">
              <a:rPr lang="en-US" smtClean="0"/>
              <a:pPr/>
              <a:t>‹#›</a:t>
            </a:fld>
            <a:r>
              <a:rPr lang="en-US" dirty="0"/>
              <a:t> of 45</a:t>
            </a:r>
          </a:p>
        </p:txBody>
      </p:sp>
    </p:spTree>
    <p:extLst>
      <p:ext uri="{BB962C8B-B14F-4D97-AF65-F5344CB8AC3E}">
        <p14:creationId xmlns:p14="http://schemas.microsoft.com/office/powerpoint/2010/main" val="10418171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DCB47D-9225-4947-A2DC-6075536826D1}"/>
              </a:ext>
            </a:extLst>
          </p:cNvPr>
          <p:cNvSpPr>
            <a:spLocks noGrp="1"/>
          </p:cNvSpPr>
          <p:nvPr>
            <p:ph type="sldNum" sz="quarter" idx="4"/>
          </p:nvPr>
        </p:nvSpPr>
        <p:spPr>
          <a:xfrm>
            <a:off x="931761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A0D84A-F8FF-4621-B796-64106E95673B}" type="slidenum">
              <a:rPr lang="en-US" smtClean="0"/>
              <a:t>‹#›</a:t>
            </a:fld>
            <a:endParaRPr lang="en-US"/>
          </a:p>
        </p:txBody>
      </p:sp>
    </p:spTree>
    <p:extLst>
      <p:ext uri="{BB962C8B-B14F-4D97-AF65-F5344CB8AC3E}">
        <p14:creationId xmlns:p14="http://schemas.microsoft.com/office/powerpoint/2010/main" val="21789259"/>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651"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drive.google.com" TargetMode="Externa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hyperlink" Target="https://github.com/TADA-TrainingManager/TADA_Session_1" TargetMode="External"/><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urs.earthdata.nasa.gov/" TargetMode="External"/><Relationship Id="rId2" Type="http://schemas.openxmlformats.org/officeDocument/2006/relationships/hyperlink" Target="https://doi.org/10.5067/SUBORBITAL/ACTIVATE/DATA001" TargetMode="Externa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asdc.larc.nasa.gov/soot/power-user/ACTIVATE/2020" TargetMode="Externa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hyperlink" Target="https://www.geeksforgeeks.org/python-dictionary/"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1.xml"/><Relationship Id="rId5" Type="http://schemas.openxmlformats.org/officeDocument/2006/relationships/image" Target="../media/image55.jpeg"/><Relationship Id="rId4" Type="http://schemas.openxmlformats.org/officeDocument/2006/relationships/image" Target="../media/image54.jpeg"/></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xml"/><Relationship Id="rId5" Type="http://schemas.openxmlformats.org/officeDocument/2006/relationships/image" Target="../media/image61.jpeg"/><Relationship Id="rId4" Type="http://schemas.openxmlformats.org/officeDocument/2006/relationships/image" Target="../media/image60.jpeg"/></Relationships>
</file>

<file path=ppt/slides/_rels/slide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tif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www-air.larc.nasa.gov/missions/activate/docs/data_workshop/Oct2021.html" TargetMode="Externa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C55551A-D70C-45A1-9BA3-2A27FDB76EB1}"/>
              </a:ext>
            </a:extLst>
          </p:cNvPr>
          <p:cNvPicPr>
            <a:picLocks noChangeAspect="1"/>
          </p:cNvPicPr>
          <p:nvPr/>
        </p:nvPicPr>
        <p:blipFill rotWithShape="1">
          <a:blip r:embed="rId2"/>
          <a:srcRect t="1121" r="1182" b="1121"/>
          <a:stretch/>
        </p:blipFill>
        <p:spPr>
          <a:xfrm>
            <a:off x="0" y="0"/>
            <a:ext cx="12188952" cy="68580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DAD8B3A1-F822-495F-9E8E-D3DCB05D40BF}"/>
              </a:ext>
            </a:extLst>
          </p:cNvPr>
          <p:cNvSpPr txBox="1"/>
          <p:nvPr/>
        </p:nvSpPr>
        <p:spPr>
          <a:xfrm>
            <a:off x="62599" y="4230130"/>
            <a:ext cx="8898521" cy="2554545"/>
          </a:xfrm>
          <a:prstGeom prst="rect">
            <a:avLst/>
          </a:prstGeom>
          <a:solidFill>
            <a:schemeClr val="bg1">
              <a:alpha val="50000"/>
            </a:schemeClr>
          </a:solidFill>
        </p:spPr>
        <p:txBody>
          <a:bodyPr wrap="square" rtlCol="0">
            <a:spAutoFit/>
          </a:bodyPr>
          <a:lstStyle/>
          <a:p>
            <a:r>
              <a:rPr lang="en-US" sz="4400" dirty="0">
                <a:solidFill>
                  <a:schemeClr val="tx1">
                    <a:lumMod val="95000"/>
                    <a:lumOff val="5000"/>
                  </a:schemeClr>
                </a:solidFill>
              </a:rPr>
              <a:t>Tools for Analyzing Datasets from ACTIVATE (TADA)</a:t>
            </a:r>
          </a:p>
          <a:p>
            <a:r>
              <a:rPr lang="en-US" sz="3200" dirty="0">
                <a:solidFill>
                  <a:schemeClr val="tx1">
                    <a:lumMod val="95000"/>
                    <a:lumOff val="5000"/>
                  </a:schemeClr>
                </a:solidFill>
              </a:rPr>
              <a:t>Introduction: From Data Repository to Initial Figures</a:t>
            </a:r>
          </a:p>
          <a:p>
            <a:r>
              <a:rPr lang="en-US" sz="2000">
                <a:solidFill>
                  <a:schemeClr val="tx1">
                    <a:lumMod val="95000"/>
                    <a:lumOff val="5000"/>
                  </a:schemeClr>
                </a:solidFill>
              </a:rPr>
              <a:t>ACTIVATE Team</a:t>
            </a:r>
          </a:p>
          <a:p>
            <a:r>
              <a:rPr lang="en-US" sz="2000">
                <a:solidFill>
                  <a:schemeClr val="tx1">
                    <a:lumMod val="95000"/>
                    <a:lumOff val="5000"/>
                  </a:schemeClr>
                </a:solidFill>
              </a:rPr>
              <a:t>July </a:t>
            </a:r>
            <a:r>
              <a:rPr lang="en-US" sz="2000" dirty="0">
                <a:solidFill>
                  <a:schemeClr val="tx1">
                    <a:lumMod val="95000"/>
                    <a:lumOff val="5000"/>
                  </a:schemeClr>
                </a:solidFill>
              </a:rPr>
              <a:t>2022</a:t>
            </a:r>
          </a:p>
        </p:txBody>
      </p:sp>
    </p:spTree>
    <p:extLst>
      <p:ext uri="{BB962C8B-B14F-4D97-AF65-F5344CB8AC3E}">
        <p14:creationId xmlns:p14="http://schemas.microsoft.com/office/powerpoint/2010/main" val="1941109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D608A-4BD4-46AA-BBB9-748D29EFD9DB}"/>
              </a:ext>
            </a:extLst>
          </p:cNvPr>
          <p:cNvSpPr>
            <a:spLocks noGrp="1"/>
          </p:cNvSpPr>
          <p:nvPr>
            <p:ph type="title"/>
          </p:nvPr>
        </p:nvSpPr>
        <p:spPr>
          <a:xfrm>
            <a:off x="1216057" y="0"/>
            <a:ext cx="6909847" cy="480767"/>
          </a:xfrm>
        </p:spPr>
        <p:txBody>
          <a:bodyPr/>
          <a:lstStyle/>
          <a:p>
            <a:r>
              <a:rPr lang="en-US" sz="3600" dirty="0"/>
              <a:t>Google </a:t>
            </a:r>
            <a:r>
              <a:rPr lang="en-US" sz="3600" dirty="0" err="1"/>
              <a:t>Colaboratory</a:t>
            </a:r>
            <a:r>
              <a:rPr lang="en-US" sz="3600" dirty="0"/>
              <a:t> </a:t>
            </a:r>
          </a:p>
        </p:txBody>
      </p:sp>
      <p:sp>
        <p:nvSpPr>
          <p:cNvPr id="3" name="Slide Number Placeholder 2">
            <a:extLst>
              <a:ext uri="{FF2B5EF4-FFF2-40B4-BE49-F238E27FC236}">
                <a16:creationId xmlns:a16="http://schemas.microsoft.com/office/drawing/2014/main" id="{58ABC920-36CF-4355-9F20-2343B2780ABF}"/>
              </a:ext>
            </a:extLst>
          </p:cNvPr>
          <p:cNvSpPr>
            <a:spLocks noGrp="1"/>
          </p:cNvSpPr>
          <p:nvPr>
            <p:ph type="sldNum" sz="quarter" idx="10"/>
          </p:nvPr>
        </p:nvSpPr>
        <p:spPr/>
        <p:txBody>
          <a:bodyPr/>
          <a:lstStyle/>
          <a:p>
            <a:fld id="{EBA0D84A-F8FF-4621-B796-64106E95673B}" type="slidenum">
              <a:rPr lang="en-US" smtClean="0"/>
              <a:t>10</a:t>
            </a:fld>
            <a:endParaRPr lang="en-US"/>
          </a:p>
        </p:txBody>
      </p:sp>
      <p:sp>
        <p:nvSpPr>
          <p:cNvPr id="4" name="TextBox 3">
            <a:extLst>
              <a:ext uri="{FF2B5EF4-FFF2-40B4-BE49-F238E27FC236}">
                <a16:creationId xmlns:a16="http://schemas.microsoft.com/office/drawing/2014/main" id="{7FDB7197-2221-4811-946A-FAFE89DF76A1}"/>
              </a:ext>
            </a:extLst>
          </p:cNvPr>
          <p:cNvSpPr txBox="1"/>
          <p:nvPr/>
        </p:nvSpPr>
        <p:spPr>
          <a:xfrm>
            <a:off x="0" y="910631"/>
            <a:ext cx="12192000" cy="4401205"/>
          </a:xfrm>
          <a:prstGeom prst="rect">
            <a:avLst/>
          </a:prstGeom>
          <a:noFill/>
        </p:spPr>
        <p:txBody>
          <a:bodyPr wrap="square" rtlCol="0">
            <a:spAutoFit/>
          </a:bodyPr>
          <a:lstStyle/>
          <a:p>
            <a:pPr marL="457200" indent="-457200">
              <a:buFont typeface="Arial" panose="020B0604020202020204" pitchFamily="34" charset="0"/>
              <a:buChar char="•"/>
            </a:pPr>
            <a:r>
              <a:rPr lang="en-US" sz="4000" dirty="0"/>
              <a:t>Google </a:t>
            </a:r>
            <a:r>
              <a:rPr lang="en-US" sz="4000" dirty="0" err="1"/>
              <a:t>Colab</a:t>
            </a:r>
            <a:r>
              <a:rPr lang="en-US" sz="4000" dirty="0"/>
              <a:t> functions from </a:t>
            </a:r>
            <a:r>
              <a:rPr lang="en-US" sz="4000" dirty="0" err="1"/>
              <a:t>Jupyter</a:t>
            </a:r>
            <a:r>
              <a:rPr lang="en-US" sz="4000" dirty="0"/>
              <a:t> Notebooks that are written in the Python3 coding language</a:t>
            </a:r>
          </a:p>
          <a:p>
            <a:pPr marL="457200" indent="-457200">
              <a:buFont typeface="Arial" panose="020B0604020202020204" pitchFamily="34" charset="0"/>
              <a:buChar char="•"/>
            </a:pPr>
            <a:r>
              <a:rPr lang="en-US" sz="4000" dirty="0"/>
              <a:t>The Google </a:t>
            </a:r>
            <a:r>
              <a:rPr lang="en-US" sz="4000" dirty="0" err="1"/>
              <a:t>Colab</a:t>
            </a:r>
            <a:r>
              <a:rPr lang="en-US" sz="4000" dirty="0"/>
              <a:t> environment allows for the computational analysis of airborne data sets from any computer that has access to a web browser </a:t>
            </a:r>
          </a:p>
          <a:p>
            <a:pPr marL="457200" indent="-457200">
              <a:buFont typeface="Arial" panose="020B0604020202020204" pitchFamily="34" charset="0"/>
              <a:buChar char="•"/>
            </a:pPr>
            <a:r>
              <a:rPr lang="en-US" sz="4000" dirty="0"/>
              <a:t>Once set up, the procedures taken from this session can be modified and extended as needed</a:t>
            </a:r>
          </a:p>
        </p:txBody>
      </p:sp>
    </p:spTree>
    <p:extLst>
      <p:ext uri="{BB962C8B-B14F-4D97-AF65-F5344CB8AC3E}">
        <p14:creationId xmlns:p14="http://schemas.microsoft.com/office/powerpoint/2010/main" val="29824513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D608A-4BD4-46AA-BBB9-748D29EFD9DB}"/>
              </a:ext>
            </a:extLst>
          </p:cNvPr>
          <p:cNvSpPr>
            <a:spLocks noGrp="1"/>
          </p:cNvSpPr>
          <p:nvPr>
            <p:ph type="title"/>
          </p:nvPr>
        </p:nvSpPr>
        <p:spPr>
          <a:xfrm>
            <a:off x="1216057" y="0"/>
            <a:ext cx="6909847" cy="480767"/>
          </a:xfrm>
        </p:spPr>
        <p:txBody>
          <a:bodyPr/>
          <a:lstStyle/>
          <a:p>
            <a:r>
              <a:rPr lang="en-US" sz="3600" dirty="0"/>
              <a:t>Google </a:t>
            </a:r>
            <a:r>
              <a:rPr lang="en-US" sz="3600" dirty="0" err="1"/>
              <a:t>Colaboratory</a:t>
            </a:r>
            <a:r>
              <a:rPr lang="en-US" sz="3600" dirty="0"/>
              <a:t> </a:t>
            </a:r>
          </a:p>
        </p:txBody>
      </p:sp>
      <p:sp>
        <p:nvSpPr>
          <p:cNvPr id="3" name="Slide Number Placeholder 2">
            <a:extLst>
              <a:ext uri="{FF2B5EF4-FFF2-40B4-BE49-F238E27FC236}">
                <a16:creationId xmlns:a16="http://schemas.microsoft.com/office/drawing/2014/main" id="{58ABC920-36CF-4355-9F20-2343B2780ABF}"/>
              </a:ext>
            </a:extLst>
          </p:cNvPr>
          <p:cNvSpPr>
            <a:spLocks noGrp="1"/>
          </p:cNvSpPr>
          <p:nvPr>
            <p:ph type="sldNum" sz="quarter" idx="10"/>
          </p:nvPr>
        </p:nvSpPr>
        <p:spPr/>
        <p:txBody>
          <a:bodyPr/>
          <a:lstStyle/>
          <a:p>
            <a:fld id="{EBA0D84A-F8FF-4621-B796-64106E95673B}" type="slidenum">
              <a:rPr lang="en-US" smtClean="0"/>
              <a:t>11</a:t>
            </a:fld>
            <a:endParaRPr lang="en-US"/>
          </a:p>
        </p:txBody>
      </p:sp>
      <p:sp>
        <p:nvSpPr>
          <p:cNvPr id="4" name="TextBox 3">
            <a:extLst>
              <a:ext uri="{FF2B5EF4-FFF2-40B4-BE49-F238E27FC236}">
                <a16:creationId xmlns:a16="http://schemas.microsoft.com/office/drawing/2014/main" id="{7FDB7197-2221-4811-946A-FAFE89DF76A1}"/>
              </a:ext>
            </a:extLst>
          </p:cNvPr>
          <p:cNvSpPr txBox="1"/>
          <p:nvPr/>
        </p:nvSpPr>
        <p:spPr>
          <a:xfrm>
            <a:off x="0" y="949199"/>
            <a:ext cx="12203084" cy="2554545"/>
          </a:xfrm>
          <a:prstGeom prst="rect">
            <a:avLst/>
          </a:prstGeom>
          <a:noFill/>
        </p:spPr>
        <p:txBody>
          <a:bodyPr wrap="square" rtlCol="0">
            <a:spAutoFit/>
          </a:bodyPr>
          <a:lstStyle/>
          <a:p>
            <a:r>
              <a:rPr lang="en-US" sz="4000" dirty="0"/>
              <a:t>This will be an overview of the first activity that will follow </a:t>
            </a:r>
          </a:p>
          <a:p>
            <a:pPr marL="571500" indent="-571500">
              <a:buFont typeface="Arial" panose="020B0604020202020204" pitchFamily="34" charset="0"/>
              <a:buChar char="•"/>
            </a:pPr>
            <a:r>
              <a:rPr lang="en-US" sz="4000" dirty="0">
                <a:solidFill>
                  <a:srgbClr val="FF33CC"/>
                </a:solidFill>
              </a:rPr>
              <a:t>Ensure you set up google account (See ‘CreateGmailAccount.pdf’)</a:t>
            </a:r>
          </a:p>
          <a:p>
            <a:r>
              <a:rPr lang="en-US" sz="4000" dirty="0">
                <a:solidFill>
                  <a:srgbClr val="FF0000"/>
                </a:solidFill>
              </a:rPr>
              <a:t>1) Go to </a:t>
            </a:r>
            <a:r>
              <a:rPr lang="en-US" sz="4000" dirty="0">
                <a:hlinkClick r:id="rId2" action="ppaction://hlinkfile"/>
              </a:rPr>
              <a:t>drive.google.com</a:t>
            </a:r>
            <a:endParaRPr lang="en-US" sz="4000" dirty="0"/>
          </a:p>
        </p:txBody>
      </p:sp>
      <p:grpSp>
        <p:nvGrpSpPr>
          <p:cNvPr id="9" name="Group 8">
            <a:extLst>
              <a:ext uri="{FF2B5EF4-FFF2-40B4-BE49-F238E27FC236}">
                <a16:creationId xmlns:a16="http://schemas.microsoft.com/office/drawing/2014/main" id="{A26A87CB-ACE2-BDB8-EDB2-FA1C8938BBAA}"/>
              </a:ext>
            </a:extLst>
          </p:cNvPr>
          <p:cNvGrpSpPr/>
          <p:nvPr/>
        </p:nvGrpSpPr>
        <p:grpSpPr>
          <a:xfrm>
            <a:off x="0" y="3503744"/>
            <a:ext cx="12192000" cy="3227027"/>
            <a:chOff x="0" y="2439056"/>
            <a:chExt cx="12192000" cy="3227027"/>
          </a:xfrm>
        </p:grpSpPr>
        <p:pic>
          <p:nvPicPr>
            <p:cNvPr id="6" name="Picture 5">
              <a:extLst>
                <a:ext uri="{FF2B5EF4-FFF2-40B4-BE49-F238E27FC236}">
                  <a16:creationId xmlns:a16="http://schemas.microsoft.com/office/drawing/2014/main" id="{A3DE6909-F9AD-1544-BB19-5C35319BF66E}"/>
                </a:ext>
              </a:extLst>
            </p:cNvPr>
            <p:cNvPicPr>
              <a:picLocks noChangeAspect="1"/>
            </p:cNvPicPr>
            <p:nvPr/>
          </p:nvPicPr>
          <p:blipFill rotWithShape="1">
            <a:blip r:embed="rId3"/>
            <a:srcRect t="-1" b="45014"/>
            <a:stretch/>
          </p:blipFill>
          <p:spPr>
            <a:xfrm>
              <a:off x="0" y="2439056"/>
              <a:ext cx="12192000" cy="3195155"/>
            </a:xfrm>
            <a:prstGeom prst="rect">
              <a:avLst/>
            </a:prstGeom>
            <a:ln>
              <a:solidFill>
                <a:schemeClr val="tx1"/>
              </a:solidFill>
            </a:ln>
          </p:spPr>
        </p:pic>
        <p:sp>
          <p:nvSpPr>
            <p:cNvPr id="5" name="TextBox 4">
              <a:extLst>
                <a:ext uri="{FF2B5EF4-FFF2-40B4-BE49-F238E27FC236}">
                  <a16:creationId xmlns:a16="http://schemas.microsoft.com/office/drawing/2014/main" id="{61C93142-ED9A-98F8-F669-B5377439246B}"/>
                </a:ext>
              </a:extLst>
            </p:cNvPr>
            <p:cNvSpPr txBox="1"/>
            <p:nvPr/>
          </p:nvSpPr>
          <p:spPr>
            <a:xfrm>
              <a:off x="9317610" y="2988427"/>
              <a:ext cx="2267932" cy="2677656"/>
            </a:xfrm>
            <a:prstGeom prst="rect">
              <a:avLst/>
            </a:prstGeom>
            <a:solidFill>
              <a:schemeClr val="bg1">
                <a:alpha val="80000"/>
              </a:schemeClr>
            </a:solidFill>
          </p:spPr>
          <p:txBody>
            <a:bodyPr wrap="square" rtlCol="0">
              <a:spAutoFit/>
            </a:bodyPr>
            <a:lstStyle/>
            <a:p>
              <a:r>
                <a:rPr lang="en-US" sz="2800" dirty="0">
                  <a:solidFill>
                    <a:srgbClr val="FF0000"/>
                  </a:solidFill>
                </a:rPr>
                <a:t>2) Click the + on the right to display list of add-ons and install desired add-ons </a:t>
              </a:r>
            </a:p>
          </p:txBody>
        </p:sp>
        <p:sp>
          <p:nvSpPr>
            <p:cNvPr id="7" name="Oval 6">
              <a:extLst>
                <a:ext uri="{FF2B5EF4-FFF2-40B4-BE49-F238E27FC236}">
                  <a16:creationId xmlns:a16="http://schemas.microsoft.com/office/drawing/2014/main" id="{8F2EAA4F-ACB4-D0CE-AB48-9F2A28B1A0F8}"/>
                </a:ext>
              </a:extLst>
            </p:cNvPr>
            <p:cNvSpPr/>
            <p:nvPr/>
          </p:nvSpPr>
          <p:spPr>
            <a:xfrm>
              <a:off x="11585542" y="3949831"/>
              <a:ext cx="606458" cy="565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997915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211A4A8-5BC6-DF86-A202-4375C241D2A3}"/>
              </a:ext>
            </a:extLst>
          </p:cNvPr>
          <p:cNvPicPr>
            <a:picLocks noChangeAspect="1"/>
          </p:cNvPicPr>
          <p:nvPr/>
        </p:nvPicPr>
        <p:blipFill>
          <a:blip r:embed="rId2"/>
          <a:stretch>
            <a:fillRect/>
          </a:stretch>
        </p:blipFill>
        <p:spPr>
          <a:xfrm>
            <a:off x="362852" y="1063827"/>
            <a:ext cx="6843552" cy="3818219"/>
          </a:xfrm>
          <a:prstGeom prst="rect">
            <a:avLst/>
          </a:prstGeom>
          <a:ln>
            <a:solidFill>
              <a:schemeClr val="tx1"/>
            </a:solidFill>
          </a:ln>
        </p:spPr>
      </p:pic>
      <p:sp>
        <p:nvSpPr>
          <p:cNvPr id="18" name="Oval 17">
            <a:extLst>
              <a:ext uri="{FF2B5EF4-FFF2-40B4-BE49-F238E27FC236}">
                <a16:creationId xmlns:a16="http://schemas.microsoft.com/office/drawing/2014/main" id="{18347137-87BD-38BC-60FA-1040B638B4D9}"/>
              </a:ext>
            </a:extLst>
          </p:cNvPr>
          <p:cNvSpPr/>
          <p:nvPr/>
        </p:nvSpPr>
        <p:spPr>
          <a:xfrm>
            <a:off x="4052540" y="1245657"/>
            <a:ext cx="1282741" cy="32892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0135868-2ED9-102B-B143-C096AFAE3403}"/>
              </a:ext>
            </a:extLst>
          </p:cNvPr>
          <p:cNvSpPr/>
          <p:nvPr/>
        </p:nvSpPr>
        <p:spPr>
          <a:xfrm>
            <a:off x="551659" y="2210334"/>
            <a:ext cx="1728247" cy="22341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0D608A-4BD4-46AA-BBB9-748D29EFD9DB}"/>
              </a:ext>
            </a:extLst>
          </p:cNvPr>
          <p:cNvSpPr>
            <a:spLocks noGrp="1"/>
          </p:cNvSpPr>
          <p:nvPr>
            <p:ph type="title"/>
          </p:nvPr>
        </p:nvSpPr>
        <p:spPr>
          <a:xfrm>
            <a:off x="1216057" y="0"/>
            <a:ext cx="6909847" cy="480767"/>
          </a:xfrm>
        </p:spPr>
        <p:txBody>
          <a:bodyPr/>
          <a:lstStyle/>
          <a:p>
            <a:r>
              <a:rPr lang="en-US" sz="3600" dirty="0"/>
              <a:t>Google </a:t>
            </a:r>
            <a:r>
              <a:rPr lang="en-US" sz="3600" dirty="0" err="1"/>
              <a:t>Colaboratory</a:t>
            </a:r>
            <a:r>
              <a:rPr lang="en-US" sz="3600" dirty="0"/>
              <a:t> </a:t>
            </a:r>
          </a:p>
        </p:txBody>
      </p:sp>
      <p:sp>
        <p:nvSpPr>
          <p:cNvPr id="3" name="Slide Number Placeholder 2">
            <a:extLst>
              <a:ext uri="{FF2B5EF4-FFF2-40B4-BE49-F238E27FC236}">
                <a16:creationId xmlns:a16="http://schemas.microsoft.com/office/drawing/2014/main" id="{58ABC920-36CF-4355-9F20-2343B2780ABF}"/>
              </a:ext>
            </a:extLst>
          </p:cNvPr>
          <p:cNvSpPr>
            <a:spLocks noGrp="1"/>
          </p:cNvSpPr>
          <p:nvPr>
            <p:ph type="sldNum" sz="quarter" idx="10"/>
          </p:nvPr>
        </p:nvSpPr>
        <p:spPr/>
        <p:txBody>
          <a:bodyPr/>
          <a:lstStyle/>
          <a:p>
            <a:fld id="{EBA0D84A-F8FF-4621-B796-64106E95673B}" type="slidenum">
              <a:rPr lang="en-US" smtClean="0"/>
              <a:t>12</a:t>
            </a:fld>
            <a:endParaRPr lang="en-US"/>
          </a:p>
        </p:txBody>
      </p:sp>
      <p:grpSp>
        <p:nvGrpSpPr>
          <p:cNvPr id="22" name="Group 21">
            <a:extLst>
              <a:ext uri="{FF2B5EF4-FFF2-40B4-BE49-F238E27FC236}">
                <a16:creationId xmlns:a16="http://schemas.microsoft.com/office/drawing/2014/main" id="{8F27BF8B-CE59-69CF-8A13-E416757B3194}"/>
              </a:ext>
            </a:extLst>
          </p:cNvPr>
          <p:cNvGrpSpPr/>
          <p:nvPr/>
        </p:nvGrpSpPr>
        <p:grpSpPr>
          <a:xfrm>
            <a:off x="4633310" y="1704586"/>
            <a:ext cx="7289082" cy="2750816"/>
            <a:chOff x="4771728" y="1978366"/>
            <a:chExt cx="7289082" cy="2750816"/>
          </a:xfrm>
        </p:grpSpPr>
        <p:pic>
          <p:nvPicPr>
            <p:cNvPr id="12" name="Picture 11">
              <a:extLst>
                <a:ext uri="{FF2B5EF4-FFF2-40B4-BE49-F238E27FC236}">
                  <a16:creationId xmlns:a16="http://schemas.microsoft.com/office/drawing/2014/main" id="{AA251BBD-65A1-CE85-6D73-0A42FD061C16}"/>
                </a:ext>
              </a:extLst>
            </p:cNvPr>
            <p:cNvPicPr>
              <a:picLocks noChangeAspect="1"/>
            </p:cNvPicPr>
            <p:nvPr/>
          </p:nvPicPr>
          <p:blipFill>
            <a:blip r:embed="rId3"/>
            <a:stretch>
              <a:fillRect/>
            </a:stretch>
          </p:blipFill>
          <p:spPr>
            <a:xfrm>
              <a:off x="4771728" y="1978366"/>
              <a:ext cx="7289082" cy="2750816"/>
            </a:xfrm>
            <a:prstGeom prst="rect">
              <a:avLst/>
            </a:prstGeom>
            <a:ln>
              <a:solidFill>
                <a:schemeClr val="tx1"/>
              </a:solidFill>
            </a:ln>
          </p:spPr>
        </p:pic>
        <p:sp>
          <p:nvSpPr>
            <p:cNvPr id="16" name="TextBox 15">
              <a:extLst>
                <a:ext uri="{FF2B5EF4-FFF2-40B4-BE49-F238E27FC236}">
                  <a16:creationId xmlns:a16="http://schemas.microsoft.com/office/drawing/2014/main" id="{32EC14F2-61B5-BC33-04ED-DC3E50C89299}"/>
                </a:ext>
              </a:extLst>
            </p:cNvPr>
            <p:cNvSpPr txBox="1"/>
            <p:nvPr/>
          </p:nvSpPr>
          <p:spPr>
            <a:xfrm>
              <a:off x="9773762" y="2769024"/>
              <a:ext cx="2219227" cy="461665"/>
            </a:xfrm>
            <a:prstGeom prst="rect">
              <a:avLst/>
            </a:prstGeom>
            <a:noFill/>
          </p:spPr>
          <p:txBody>
            <a:bodyPr wrap="square">
              <a:spAutoFit/>
            </a:bodyPr>
            <a:lstStyle/>
            <a:p>
              <a:pPr marL="227013" indent="-227013"/>
              <a:r>
                <a:rPr lang="en-US" sz="2400" dirty="0">
                  <a:solidFill>
                    <a:srgbClr val="FF0000"/>
                  </a:solidFill>
                </a:rPr>
                <a:t>5) Select Install  </a:t>
              </a:r>
            </a:p>
          </p:txBody>
        </p:sp>
        <p:sp>
          <p:nvSpPr>
            <p:cNvPr id="19" name="Oval 18">
              <a:extLst>
                <a:ext uri="{FF2B5EF4-FFF2-40B4-BE49-F238E27FC236}">
                  <a16:creationId xmlns:a16="http://schemas.microsoft.com/office/drawing/2014/main" id="{C80A90A7-6945-656A-286D-789BA28CF89C}"/>
                </a:ext>
              </a:extLst>
            </p:cNvPr>
            <p:cNvSpPr/>
            <p:nvPr/>
          </p:nvSpPr>
          <p:spPr>
            <a:xfrm>
              <a:off x="10285272" y="3233394"/>
              <a:ext cx="1451728" cy="4365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E3236794-AEFA-FC5D-1E43-83801B3AFDBF}"/>
              </a:ext>
            </a:extLst>
          </p:cNvPr>
          <p:cNvGrpSpPr/>
          <p:nvPr/>
        </p:nvGrpSpPr>
        <p:grpSpPr>
          <a:xfrm>
            <a:off x="3440151" y="3778006"/>
            <a:ext cx="7249059" cy="3054165"/>
            <a:chOff x="2655830" y="3581818"/>
            <a:chExt cx="7249059" cy="3054165"/>
          </a:xfrm>
        </p:grpSpPr>
        <p:pic>
          <p:nvPicPr>
            <p:cNvPr id="14" name="Picture 13">
              <a:extLst>
                <a:ext uri="{FF2B5EF4-FFF2-40B4-BE49-F238E27FC236}">
                  <a16:creationId xmlns:a16="http://schemas.microsoft.com/office/drawing/2014/main" id="{35A71EAA-076D-FEEE-1D27-2F2BAD73C116}"/>
                </a:ext>
              </a:extLst>
            </p:cNvPr>
            <p:cNvPicPr>
              <a:picLocks noChangeAspect="1"/>
            </p:cNvPicPr>
            <p:nvPr/>
          </p:nvPicPr>
          <p:blipFill>
            <a:blip r:embed="rId4"/>
            <a:stretch>
              <a:fillRect/>
            </a:stretch>
          </p:blipFill>
          <p:spPr>
            <a:xfrm>
              <a:off x="2655830" y="3581818"/>
              <a:ext cx="3797941" cy="3024909"/>
            </a:xfrm>
            <a:prstGeom prst="rect">
              <a:avLst/>
            </a:prstGeom>
            <a:ln>
              <a:solidFill>
                <a:schemeClr val="tx1"/>
              </a:solidFill>
            </a:ln>
          </p:spPr>
        </p:pic>
        <p:sp>
          <p:nvSpPr>
            <p:cNvPr id="17" name="TextBox 16">
              <a:extLst>
                <a:ext uri="{FF2B5EF4-FFF2-40B4-BE49-F238E27FC236}">
                  <a16:creationId xmlns:a16="http://schemas.microsoft.com/office/drawing/2014/main" id="{267626A5-D54D-E5AA-8CE6-774415868F02}"/>
                </a:ext>
              </a:extLst>
            </p:cNvPr>
            <p:cNvSpPr txBox="1"/>
            <p:nvPr/>
          </p:nvSpPr>
          <p:spPr>
            <a:xfrm>
              <a:off x="6262540" y="4389214"/>
              <a:ext cx="3642349" cy="2246769"/>
            </a:xfrm>
            <a:prstGeom prst="rect">
              <a:avLst/>
            </a:prstGeom>
            <a:solidFill>
              <a:srgbClr val="FFFFFF">
                <a:alpha val="80000"/>
              </a:srgbClr>
            </a:solidFill>
          </p:spPr>
          <p:txBody>
            <a:bodyPr wrap="square">
              <a:spAutoFit/>
            </a:bodyPr>
            <a:lstStyle/>
            <a:p>
              <a:pPr marL="227013" indent="-227013"/>
              <a:r>
                <a:rPr lang="en-US" sz="2800" dirty="0">
                  <a:solidFill>
                    <a:srgbClr val="FF0000"/>
                  </a:solidFill>
                </a:rPr>
                <a:t>6) After reading the service and privacy policy information, accept those by selecting continue</a:t>
              </a:r>
            </a:p>
          </p:txBody>
        </p:sp>
        <p:sp>
          <p:nvSpPr>
            <p:cNvPr id="21" name="Oval 20">
              <a:extLst>
                <a:ext uri="{FF2B5EF4-FFF2-40B4-BE49-F238E27FC236}">
                  <a16:creationId xmlns:a16="http://schemas.microsoft.com/office/drawing/2014/main" id="{C78F87A8-1AE7-F9E8-0059-D646DAE847B1}"/>
                </a:ext>
              </a:extLst>
            </p:cNvPr>
            <p:cNvSpPr/>
            <p:nvPr/>
          </p:nvSpPr>
          <p:spPr>
            <a:xfrm>
              <a:off x="5334000" y="6064502"/>
              <a:ext cx="928540" cy="41911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extBox 12">
            <a:extLst>
              <a:ext uri="{FF2B5EF4-FFF2-40B4-BE49-F238E27FC236}">
                <a16:creationId xmlns:a16="http://schemas.microsoft.com/office/drawing/2014/main" id="{8D440106-98FE-5818-8D29-07FBEEED578B}"/>
              </a:ext>
            </a:extLst>
          </p:cNvPr>
          <p:cNvSpPr txBox="1"/>
          <p:nvPr/>
        </p:nvSpPr>
        <p:spPr>
          <a:xfrm>
            <a:off x="5305349" y="958548"/>
            <a:ext cx="5945003" cy="954107"/>
          </a:xfrm>
          <a:prstGeom prst="rect">
            <a:avLst/>
          </a:prstGeom>
          <a:solidFill>
            <a:srgbClr val="FFFFFF">
              <a:alpha val="80000"/>
            </a:srgbClr>
          </a:solidFill>
        </p:spPr>
        <p:txBody>
          <a:bodyPr wrap="square">
            <a:spAutoFit/>
          </a:bodyPr>
          <a:lstStyle/>
          <a:p>
            <a:pPr marL="227013" indent="-227013"/>
            <a:r>
              <a:rPr lang="en-US" sz="2800" dirty="0">
                <a:solidFill>
                  <a:srgbClr val="FF0000"/>
                </a:solidFill>
              </a:rPr>
              <a:t>3) Type “</a:t>
            </a:r>
            <a:r>
              <a:rPr lang="en-US" sz="2800" dirty="0" err="1">
                <a:solidFill>
                  <a:srgbClr val="FF0000"/>
                </a:solidFill>
              </a:rPr>
              <a:t>Colab</a:t>
            </a:r>
            <a:r>
              <a:rPr lang="en-US" sz="2800" dirty="0">
                <a:solidFill>
                  <a:srgbClr val="FF0000"/>
                </a:solidFill>
              </a:rPr>
              <a:t>” in the search box and hit enter</a:t>
            </a:r>
          </a:p>
        </p:txBody>
      </p:sp>
      <p:sp>
        <p:nvSpPr>
          <p:cNvPr id="15" name="TextBox 14">
            <a:extLst>
              <a:ext uri="{FF2B5EF4-FFF2-40B4-BE49-F238E27FC236}">
                <a16:creationId xmlns:a16="http://schemas.microsoft.com/office/drawing/2014/main" id="{35AE7472-489E-5C14-2935-BB6B7690DF66}"/>
              </a:ext>
            </a:extLst>
          </p:cNvPr>
          <p:cNvSpPr txBox="1"/>
          <p:nvPr/>
        </p:nvSpPr>
        <p:spPr>
          <a:xfrm>
            <a:off x="2279907" y="2399362"/>
            <a:ext cx="2354344" cy="1569660"/>
          </a:xfrm>
          <a:prstGeom prst="rect">
            <a:avLst/>
          </a:prstGeom>
          <a:solidFill>
            <a:schemeClr val="bg1">
              <a:alpha val="80000"/>
            </a:schemeClr>
          </a:solidFill>
        </p:spPr>
        <p:txBody>
          <a:bodyPr wrap="square">
            <a:spAutoFit/>
          </a:bodyPr>
          <a:lstStyle/>
          <a:p>
            <a:r>
              <a:rPr lang="en-US" sz="2400" dirty="0">
                <a:solidFill>
                  <a:srgbClr val="FF0000"/>
                </a:solidFill>
              </a:rPr>
              <a:t>4) Select the “</a:t>
            </a:r>
            <a:r>
              <a:rPr lang="en-US" sz="2400" dirty="0" err="1">
                <a:solidFill>
                  <a:srgbClr val="FF0000"/>
                </a:solidFill>
              </a:rPr>
              <a:t>Colaboratory</a:t>
            </a:r>
            <a:r>
              <a:rPr lang="en-US" sz="2400" dirty="0">
                <a:solidFill>
                  <a:srgbClr val="FF0000"/>
                </a:solidFill>
              </a:rPr>
              <a:t>” add-on from the list of options</a:t>
            </a:r>
          </a:p>
        </p:txBody>
      </p:sp>
    </p:spTree>
    <p:extLst>
      <p:ext uri="{BB962C8B-B14F-4D97-AF65-F5344CB8AC3E}">
        <p14:creationId xmlns:p14="http://schemas.microsoft.com/office/powerpoint/2010/main" val="18953427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D608A-4BD4-46AA-BBB9-748D29EFD9DB}"/>
              </a:ext>
            </a:extLst>
          </p:cNvPr>
          <p:cNvSpPr>
            <a:spLocks noGrp="1"/>
          </p:cNvSpPr>
          <p:nvPr>
            <p:ph type="title"/>
          </p:nvPr>
        </p:nvSpPr>
        <p:spPr>
          <a:xfrm>
            <a:off x="1216057" y="0"/>
            <a:ext cx="6909847" cy="480767"/>
          </a:xfrm>
        </p:spPr>
        <p:txBody>
          <a:bodyPr/>
          <a:lstStyle/>
          <a:p>
            <a:r>
              <a:rPr lang="en-US" sz="3600" dirty="0"/>
              <a:t>Google </a:t>
            </a:r>
            <a:r>
              <a:rPr lang="en-US" sz="3600" dirty="0" err="1"/>
              <a:t>Colaboratory</a:t>
            </a:r>
            <a:r>
              <a:rPr lang="en-US" sz="3600" dirty="0"/>
              <a:t> </a:t>
            </a:r>
          </a:p>
        </p:txBody>
      </p:sp>
      <p:sp>
        <p:nvSpPr>
          <p:cNvPr id="3" name="Slide Number Placeholder 2">
            <a:extLst>
              <a:ext uri="{FF2B5EF4-FFF2-40B4-BE49-F238E27FC236}">
                <a16:creationId xmlns:a16="http://schemas.microsoft.com/office/drawing/2014/main" id="{58ABC920-36CF-4355-9F20-2343B2780ABF}"/>
              </a:ext>
            </a:extLst>
          </p:cNvPr>
          <p:cNvSpPr>
            <a:spLocks noGrp="1"/>
          </p:cNvSpPr>
          <p:nvPr>
            <p:ph type="sldNum" sz="quarter" idx="10"/>
          </p:nvPr>
        </p:nvSpPr>
        <p:spPr/>
        <p:txBody>
          <a:bodyPr/>
          <a:lstStyle/>
          <a:p>
            <a:fld id="{EBA0D84A-F8FF-4621-B796-64106E95673B}" type="slidenum">
              <a:rPr lang="en-US" smtClean="0"/>
              <a:t>13</a:t>
            </a:fld>
            <a:endParaRPr lang="en-US"/>
          </a:p>
        </p:txBody>
      </p:sp>
      <p:pic>
        <p:nvPicPr>
          <p:cNvPr id="23" name="Picture 22">
            <a:extLst>
              <a:ext uri="{FF2B5EF4-FFF2-40B4-BE49-F238E27FC236}">
                <a16:creationId xmlns:a16="http://schemas.microsoft.com/office/drawing/2014/main" id="{F0FD3C28-E883-FED3-8A1A-111AAD74B647}"/>
              </a:ext>
            </a:extLst>
          </p:cNvPr>
          <p:cNvPicPr>
            <a:picLocks noChangeAspect="1"/>
          </p:cNvPicPr>
          <p:nvPr/>
        </p:nvPicPr>
        <p:blipFill rotWithShape="1">
          <a:blip r:embed="rId2"/>
          <a:srcRect b="39567"/>
          <a:stretch/>
        </p:blipFill>
        <p:spPr>
          <a:xfrm>
            <a:off x="241237" y="1140298"/>
            <a:ext cx="4429743" cy="2999440"/>
          </a:xfrm>
          <a:prstGeom prst="rect">
            <a:avLst/>
          </a:prstGeom>
        </p:spPr>
      </p:pic>
      <p:pic>
        <p:nvPicPr>
          <p:cNvPr id="25" name="Picture 24">
            <a:extLst>
              <a:ext uri="{FF2B5EF4-FFF2-40B4-BE49-F238E27FC236}">
                <a16:creationId xmlns:a16="http://schemas.microsoft.com/office/drawing/2014/main" id="{4AC65D13-4225-8AA8-739B-FB3771D42FB7}"/>
              </a:ext>
            </a:extLst>
          </p:cNvPr>
          <p:cNvPicPr>
            <a:picLocks noChangeAspect="1"/>
          </p:cNvPicPr>
          <p:nvPr/>
        </p:nvPicPr>
        <p:blipFill>
          <a:blip r:embed="rId3"/>
          <a:stretch>
            <a:fillRect/>
          </a:stretch>
        </p:blipFill>
        <p:spPr>
          <a:xfrm>
            <a:off x="4269563" y="870706"/>
            <a:ext cx="3910587" cy="4700952"/>
          </a:xfrm>
          <a:prstGeom prst="rect">
            <a:avLst/>
          </a:prstGeom>
        </p:spPr>
      </p:pic>
      <p:sp>
        <p:nvSpPr>
          <p:cNvPr id="6" name="TextBox 5">
            <a:extLst>
              <a:ext uri="{FF2B5EF4-FFF2-40B4-BE49-F238E27FC236}">
                <a16:creationId xmlns:a16="http://schemas.microsoft.com/office/drawing/2014/main" id="{C14C30E2-84B0-DAC3-857D-7C53F40515AC}"/>
              </a:ext>
            </a:extLst>
          </p:cNvPr>
          <p:cNvSpPr txBox="1"/>
          <p:nvPr/>
        </p:nvSpPr>
        <p:spPr>
          <a:xfrm>
            <a:off x="864678" y="3829773"/>
            <a:ext cx="2838023" cy="1384995"/>
          </a:xfrm>
          <a:prstGeom prst="rect">
            <a:avLst/>
          </a:prstGeom>
          <a:noFill/>
        </p:spPr>
        <p:txBody>
          <a:bodyPr wrap="square">
            <a:spAutoFit/>
          </a:bodyPr>
          <a:lstStyle/>
          <a:p>
            <a:pPr marL="227013" indent="-227013"/>
            <a:r>
              <a:rPr lang="en-US" sz="2800" dirty="0">
                <a:solidFill>
                  <a:srgbClr val="FF0000"/>
                </a:solidFill>
              </a:rPr>
              <a:t>7) Select the account that you are using</a:t>
            </a:r>
          </a:p>
        </p:txBody>
      </p:sp>
      <p:sp>
        <p:nvSpPr>
          <p:cNvPr id="7" name="Oval 6">
            <a:extLst>
              <a:ext uri="{FF2B5EF4-FFF2-40B4-BE49-F238E27FC236}">
                <a16:creationId xmlns:a16="http://schemas.microsoft.com/office/drawing/2014/main" id="{D9B9823C-381C-6B6F-0360-F29131BFEBF0}"/>
              </a:ext>
            </a:extLst>
          </p:cNvPr>
          <p:cNvSpPr/>
          <p:nvPr/>
        </p:nvSpPr>
        <p:spPr>
          <a:xfrm>
            <a:off x="573578" y="2901142"/>
            <a:ext cx="2601884" cy="64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2AB33FBD-F731-E92C-070E-FB14F969022A}"/>
              </a:ext>
            </a:extLst>
          </p:cNvPr>
          <p:cNvSpPr txBox="1"/>
          <p:nvPr/>
        </p:nvSpPr>
        <p:spPr>
          <a:xfrm>
            <a:off x="5855548" y="4440538"/>
            <a:ext cx="2182936" cy="954107"/>
          </a:xfrm>
          <a:prstGeom prst="rect">
            <a:avLst/>
          </a:prstGeom>
          <a:noFill/>
        </p:spPr>
        <p:txBody>
          <a:bodyPr wrap="square">
            <a:spAutoFit/>
          </a:bodyPr>
          <a:lstStyle/>
          <a:p>
            <a:pPr marL="227013" indent="-227013"/>
            <a:r>
              <a:rPr lang="en-US" sz="2800" dirty="0">
                <a:solidFill>
                  <a:srgbClr val="FF0000"/>
                </a:solidFill>
              </a:rPr>
              <a:t>8) Select done</a:t>
            </a:r>
          </a:p>
        </p:txBody>
      </p:sp>
      <p:sp>
        <p:nvSpPr>
          <p:cNvPr id="9" name="Oval 8">
            <a:extLst>
              <a:ext uri="{FF2B5EF4-FFF2-40B4-BE49-F238E27FC236}">
                <a16:creationId xmlns:a16="http://schemas.microsoft.com/office/drawing/2014/main" id="{57F8122F-9EE3-DBF7-5ACC-0A7E23EEE20E}"/>
              </a:ext>
            </a:extLst>
          </p:cNvPr>
          <p:cNvSpPr/>
          <p:nvPr/>
        </p:nvSpPr>
        <p:spPr>
          <a:xfrm>
            <a:off x="7057504" y="4975529"/>
            <a:ext cx="818051" cy="41911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E5026B76-7C36-8540-A0A3-F31F18B22706}"/>
              </a:ext>
            </a:extLst>
          </p:cNvPr>
          <p:cNvSpPr txBox="1"/>
          <p:nvPr/>
        </p:nvSpPr>
        <p:spPr>
          <a:xfrm>
            <a:off x="8836429" y="2603329"/>
            <a:ext cx="3024875" cy="2246769"/>
          </a:xfrm>
          <a:prstGeom prst="rect">
            <a:avLst/>
          </a:prstGeom>
          <a:noFill/>
        </p:spPr>
        <p:txBody>
          <a:bodyPr wrap="square">
            <a:spAutoFit/>
          </a:bodyPr>
          <a:lstStyle/>
          <a:p>
            <a:r>
              <a:rPr lang="en-US" sz="2800" dirty="0">
                <a:solidFill>
                  <a:srgbClr val="FF0000"/>
                </a:solidFill>
              </a:rPr>
              <a:t>9) Restart your browser by exiting and navigating back to drive.google.com</a:t>
            </a:r>
            <a:endParaRPr lang="en-US" sz="2800" dirty="0"/>
          </a:p>
        </p:txBody>
      </p:sp>
    </p:spTree>
    <p:extLst>
      <p:ext uri="{BB962C8B-B14F-4D97-AF65-F5344CB8AC3E}">
        <p14:creationId xmlns:p14="http://schemas.microsoft.com/office/powerpoint/2010/main" val="20273645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D608A-4BD4-46AA-BBB9-748D29EFD9DB}"/>
              </a:ext>
            </a:extLst>
          </p:cNvPr>
          <p:cNvSpPr>
            <a:spLocks noGrp="1"/>
          </p:cNvSpPr>
          <p:nvPr>
            <p:ph type="title"/>
          </p:nvPr>
        </p:nvSpPr>
        <p:spPr/>
        <p:txBody>
          <a:bodyPr/>
          <a:lstStyle/>
          <a:p>
            <a:r>
              <a:rPr lang="en-US" sz="4000" dirty="0"/>
              <a:t>Google </a:t>
            </a:r>
            <a:r>
              <a:rPr lang="en-US" sz="4000" dirty="0" err="1"/>
              <a:t>Colaboratory</a:t>
            </a:r>
            <a:r>
              <a:rPr lang="en-US" sz="4000" dirty="0"/>
              <a:t> </a:t>
            </a:r>
            <a:endParaRPr lang="en-US" dirty="0"/>
          </a:p>
        </p:txBody>
      </p:sp>
      <p:sp>
        <p:nvSpPr>
          <p:cNvPr id="3" name="Slide Number Placeholder 2">
            <a:extLst>
              <a:ext uri="{FF2B5EF4-FFF2-40B4-BE49-F238E27FC236}">
                <a16:creationId xmlns:a16="http://schemas.microsoft.com/office/drawing/2014/main" id="{58ABC920-36CF-4355-9F20-2343B2780ABF}"/>
              </a:ext>
            </a:extLst>
          </p:cNvPr>
          <p:cNvSpPr>
            <a:spLocks noGrp="1"/>
          </p:cNvSpPr>
          <p:nvPr>
            <p:ph type="sldNum" sz="quarter" idx="10"/>
          </p:nvPr>
        </p:nvSpPr>
        <p:spPr/>
        <p:txBody>
          <a:bodyPr/>
          <a:lstStyle/>
          <a:p>
            <a:fld id="{EBA0D84A-F8FF-4621-B796-64106E95673B}" type="slidenum">
              <a:rPr lang="en-US" smtClean="0"/>
              <a:t>14</a:t>
            </a:fld>
            <a:endParaRPr lang="en-US"/>
          </a:p>
        </p:txBody>
      </p:sp>
      <p:pic>
        <p:nvPicPr>
          <p:cNvPr id="10" name="Picture 9">
            <a:extLst>
              <a:ext uri="{FF2B5EF4-FFF2-40B4-BE49-F238E27FC236}">
                <a16:creationId xmlns:a16="http://schemas.microsoft.com/office/drawing/2014/main" id="{43633C45-CC17-8DAC-4797-BDE2F06E0BA5}"/>
              </a:ext>
            </a:extLst>
          </p:cNvPr>
          <p:cNvPicPr>
            <a:picLocks noChangeAspect="1"/>
          </p:cNvPicPr>
          <p:nvPr/>
        </p:nvPicPr>
        <p:blipFill>
          <a:blip r:embed="rId2"/>
          <a:stretch>
            <a:fillRect/>
          </a:stretch>
        </p:blipFill>
        <p:spPr>
          <a:xfrm>
            <a:off x="473596" y="1340364"/>
            <a:ext cx="11298227" cy="5039428"/>
          </a:xfrm>
          <a:prstGeom prst="rect">
            <a:avLst/>
          </a:prstGeom>
          <a:ln>
            <a:solidFill>
              <a:schemeClr val="tx1"/>
            </a:solidFill>
          </a:ln>
        </p:spPr>
      </p:pic>
      <p:pic>
        <p:nvPicPr>
          <p:cNvPr id="7" name="Picture 6">
            <a:extLst>
              <a:ext uri="{FF2B5EF4-FFF2-40B4-BE49-F238E27FC236}">
                <a16:creationId xmlns:a16="http://schemas.microsoft.com/office/drawing/2014/main" id="{F6119502-08C3-F88D-2A96-BCE7D30691BF}"/>
              </a:ext>
            </a:extLst>
          </p:cNvPr>
          <p:cNvPicPr>
            <a:picLocks noChangeAspect="1"/>
          </p:cNvPicPr>
          <p:nvPr/>
        </p:nvPicPr>
        <p:blipFill>
          <a:blip r:embed="rId3"/>
          <a:stretch>
            <a:fillRect/>
          </a:stretch>
        </p:blipFill>
        <p:spPr>
          <a:xfrm>
            <a:off x="286230" y="1290528"/>
            <a:ext cx="5554449" cy="3548414"/>
          </a:xfrm>
          <a:prstGeom prst="rect">
            <a:avLst/>
          </a:prstGeom>
          <a:ln>
            <a:solidFill>
              <a:schemeClr val="tx1"/>
            </a:solidFill>
          </a:ln>
        </p:spPr>
      </p:pic>
      <p:pic>
        <p:nvPicPr>
          <p:cNvPr id="15" name="Picture 14">
            <a:extLst>
              <a:ext uri="{FF2B5EF4-FFF2-40B4-BE49-F238E27FC236}">
                <a16:creationId xmlns:a16="http://schemas.microsoft.com/office/drawing/2014/main" id="{DA157771-ED85-4107-B2DF-89E0E6324B93}"/>
              </a:ext>
            </a:extLst>
          </p:cNvPr>
          <p:cNvPicPr>
            <a:picLocks noChangeAspect="1"/>
          </p:cNvPicPr>
          <p:nvPr/>
        </p:nvPicPr>
        <p:blipFill>
          <a:blip r:embed="rId4"/>
          <a:stretch>
            <a:fillRect/>
          </a:stretch>
        </p:blipFill>
        <p:spPr>
          <a:xfrm>
            <a:off x="1543578" y="2071770"/>
            <a:ext cx="3620005" cy="3658111"/>
          </a:xfrm>
          <a:prstGeom prst="rect">
            <a:avLst/>
          </a:prstGeom>
          <a:ln>
            <a:solidFill>
              <a:schemeClr val="tx1"/>
            </a:solidFill>
          </a:ln>
        </p:spPr>
      </p:pic>
      <p:sp>
        <p:nvSpPr>
          <p:cNvPr id="20" name="TextBox 19">
            <a:extLst>
              <a:ext uri="{FF2B5EF4-FFF2-40B4-BE49-F238E27FC236}">
                <a16:creationId xmlns:a16="http://schemas.microsoft.com/office/drawing/2014/main" id="{678E1A3E-266D-B55A-6FFA-D6DC93C49459}"/>
              </a:ext>
            </a:extLst>
          </p:cNvPr>
          <p:cNvSpPr txBox="1"/>
          <p:nvPr/>
        </p:nvSpPr>
        <p:spPr>
          <a:xfrm>
            <a:off x="7921462" y="2634102"/>
            <a:ext cx="4139348" cy="1815882"/>
          </a:xfrm>
          <a:prstGeom prst="rect">
            <a:avLst/>
          </a:prstGeom>
          <a:solidFill>
            <a:schemeClr val="bg1">
              <a:alpha val="80000"/>
            </a:schemeClr>
          </a:solidFill>
        </p:spPr>
        <p:txBody>
          <a:bodyPr wrap="square">
            <a:spAutoFit/>
          </a:bodyPr>
          <a:lstStyle/>
          <a:p>
            <a:pPr marL="227013" indent="-227013"/>
            <a:r>
              <a:rPr lang="en-US" sz="2800" dirty="0">
                <a:solidFill>
                  <a:srgbClr val="FF0000"/>
                </a:solidFill>
              </a:rPr>
              <a:t>12) Fill the text field with “</a:t>
            </a:r>
            <a:r>
              <a:rPr lang="en-US" sz="2800" dirty="0" err="1">
                <a:solidFill>
                  <a:srgbClr val="FF0000"/>
                </a:solidFill>
              </a:rPr>
              <a:t>Colab_Notebooks</a:t>
            </a:r>
            <a:r>
              <a:rPr lang="en-US" sz="2800" dirty="0">
                <a:solidFill>
                  <a:srgbClr val="FF0000"/>
                </a:solidFill>
              </a:rPr>
              <a:t>”</a:t>
            </a:r>
          </a:p>
          <a:p>
            <a:pPr marL="233363" indent="-233363">
              <a:buFont typeface="Arial" panose="020B0604020202020204" pitchFamily="34" charset="0"/>
              <a:buChar char="•"/>
            </a:pPr>
            <a:r>
              <a:rPr lang="en-US" sz="2800" u="sng" dirty="0">
                <a:solidFill>
                  <a:srgbClr val="FF0000"/>
                </a:solidFill>
              </a:rPr>
              <a:t>Note</a:t>
            </a:r>
            <a:r>
              <a:rPr lang="en-US" sz="2800" dirty="0">
                <a:solidFill>
                  <a:srgbClr val="FF0000"/>
                </a:solidFill>
              </a:rPr>
              <a:t>: This directory name must match </a:t>
            </a:r>
            <a:r>
              <a:rPr lang="en-US" sz="2800" u="sng" dirty="0">
                <a:solidFill>
                  <a:srgbClr val="FF33CC"/>
                </a:solidFill>
              </a:rPr>
              <a:t>exactly</a:t>
            </a:r>
          </a:p>
        </p:txBody>
      </p:sp>
      <p:sp>
        <p:nvSpPr>
          <p:cNvPr id="17" name="Oval 16">
            <a:extLst>
              <a:ext uri="{FF2B5EF4-FFF2-40B4-BE49-F238E27FC236}">
                <a16:creationId xmlns:a16="http://schemas.microsoft.com/office/drawing/2014/main" id="{D9827E34-52DB-0B5B-A39C-7A19D7344D2B}"/>
              </a:ext>
            </a:extLst>
          </p:cNvPr>
          <p:cNvSpPr/>
          <p:nvPr/>
        </p:nvSpPr>
        <p:spPr>
          <a:xfrm>
            <a:off x="7244366" y="4457700"/>
            <a:ext cx="2073244" cy="85166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E8F55E0-2488-A0CE-0B43-77FB42637CD8}"/>
              </a:ext>
            </a:extLst>
          </p:cNvPr>
          <p:cNvSpPr txBox="1"/>
          <p:nvPr/>
        </p:nvSpPr>
        <p:spPr>
          <a:xfrm>
            <a:off x="155814" y="832629"/>
            <a:ext cx="8375170" cy="523220"/>
          </a:xfrm>
          <a:prstGeom prst="rect">
            <a:avLst/>
          </a:prstGeom>
          <a:solidFill>
            <a:schemeClr val="bg1">
              <a:alpha val="80000"/>
            </a:schemeClr>
          </a:solidFill>
        </p:spPr>
        <p:txBody>
          <a:bodyPr wrap="square">
            <a:spAutoFit/>
          </a:bodyPr>
          <a:lstStyle/>
          <a:p>
            <a:pPr marL="227013" indent="-227013"/>
            <a:r>
              <a:rPr lang="en-US" sz="2800" dirty="0">
                <a:solidFill>
                  <a:srgbClr val="FF0000"/>
                </a:solidFill>
              </a:rPr>
              <a:t>10) Select “New” from your google drive</a:t>
            </a:r>
          </a:p>
        </p:txBody>
      </p:sp>
      <p:sp>
        <p:nvSpPr>
          <p:cNvPr id="13" name="Oval 12">
            <a:extLst>
              <a:ext uri="{FF2B5EF4-FFF2-40B4-BE49-F238E27FC236}">
                <a16:creationId xmlns:a16="http://schemas.microsoft.com/office/drawing/2014/main" id="{32F2A00C-A3C6-9DBC-AD3B-27E58BBED8E3}"/>
              </a:ext>
            </a:extLst>
          </p:cNvPr>
          <p:cNvSpPr/>
          <p:nvPr/>
        </p:nvSpPr>
        <p:spPr>
          <a:xfrm>
            <a:off x="286230" y="1275647"/>
            <a:ext cx="1763075" cy="6947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751B5B72-D431-B440-FAE1-69A124DF76CC}"/>
              </a:ext>
            </a:extLst>
          </p:cNvPr>
          <p:cNvSpPr txBox="1"/>
          <p:nvPr/>
        </p:nvSpPr>
        <p:spPr>
          <a:xfrm>
            <a:off x="8763000" y="6094740"/>
            <a:ext cx="2982113" cy="523220"/>
          </a:xfrm>
          <a:prstGeom prst="rect">
            <a:avLst/>
          </a:prstGeom>
          <a:solidFill>
            <a:schemeClr val="bg1">
              <a:alpha val="80000"/>
            </a:schemeClr>
          </a:solidFill>
        </p:spPr>
        <p:txBody>
          <a:bodyPr wrap="square">
            <a:spAutoFit/>
          </a:bodyPr>
          <a:lstStyle/>
          <a:p>
            <a:pPr marL="227013" indent="-227013"/>
            <a:r>
              <a:rPr lang="en-US" sz="2800" dirty="0">
                <a:solidFill>
                  <a:srgbClr val="FF0000"/>
                </a:solidFill>
              </a:rPr>
              <a:t>13) Select “Create”</a:t>
            </a:r>
          </a:p>
        </p:txBody>
      </p:sp>
      <p:sp>
        <p:nvSpPr>
          <p:cNvPr id="19" name="Oval 18">
            <a:extLst>
              <a:ext uri="{FF2B5EF4-FFF2-40B4-BE49-F238E27FC236}">
                <a16:creationId xmlns:a16="http://schemas.microsoft.com/office/drawing/2014/main" id="{4EBF8A72-DA33-53F1-0322-F56DEB7DF2EF}"/>
              </a:ext>
            </a:extLst>
          </p:cNvPr>
          <p:cNvSpPr/>
          <p:nvPr/>
        </p:nvSpPr>
        <p:spPr>
          <a:xfrm>
            <a:off x="10490200" y="5608056"/>
            <a:ext cx="1053054" cy="4799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3A9ED3D9-020B-A007-BB94-095C4F5499E6}"/>
              </a:ext>
            </a:extLst>
          </p:cNvPr>
          <p:cNvSpPr txBox="1"/>
          <p:nvPr/>
        </p:nvSpPr>
        <p:spPr>
          <a:xfrm>
            <a:off x="3008840" y="1676235"/>
            <a:ext cx="2968995" cy="3108543"/>
          </a:xfrm>
          <a:prstGeom prst="rect">
            <a:avLst/>
          </a:prstGeom>
          <a:solidFill>
            <a:schemeClr val="bg1">
              <a:alpha val="80000"/>
            </a:schemeClr>
          </a:solidFill>
        </p:spPr>
        <p:txBody>
          <a:bodyPr wrap="square">
            <a:spAutoFit/>
          </a:bodyPr>
          <a:lstStyle/>
          <a:p>
            <a:pPr marL="227013" indent="-227013"/>
            <a:r>
              <a:rPr lang="en-US" sz="2800" dirty="0">
                <a:solidFill>
                  <a:srgbClr val="FF0000"/>
                </a:solidFill>
              </a:rPr>
              <a:t>11) Select “Folder” from the dropdown to prompt the creation of new folder for your </a:t>
            </a:r>
            <a:r>
              <a:rPr lang="en-US" sz="2800" dirty="0" err="1">
                <a:solidFill>
                  <a:srgbClr val="FF0000"/>
                </a:solidFill>
              </a:rPr>
              <a:t>Colab</a:t>
            </a:r>
            <a:r>
              <a:rPr lang="en-US" sz="2800" dirty="0">
                <a:solidFill>
                  <a:srgbClr val="FF0000"/>
                </a:solidFill>
              </a:rPr>
              <a:t> Notebooks </a:t>
            </a:r>
          </a:p>
        </p:txBody>
      </p:sp>
      <p:sp>
        <p:nvSpPr>
          <p:cNvPr id="16" name="Oval 15">
            <a:extLst>
              <a:ext uri="{FF2B5EF4-FFF2-40B4-BE49-F238E27FC236}">
                <a16:creationId xmlns:a16="http://schemas.microsoft.com/office/drawing/2014/main" id="{E9520994-0428-A40E-BFC1-CC94EEB510C0}"/>
              </a:ext>
            </a:extLst>
          </p:cNvPr>
          <p:cNvSpPr/>
          <p:nvPr/>
        </p:nvSpPr>
        <p:spPr>
          <a:xfrm>
            <a:off x="1543578" y="2071770"/>
            <a:ext cx="1361547" cy="41908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09248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E2ACC97-238F-051A-3D49-EDB55D144FA6}"/>
              </a:ext>
            </a:extLst>
          </p:cNvPr>
          <p:cNvPicPr>
            <a:picLocks noChangeAspect="1"/>
          </p:cNvPicPr>
          <p:nvPr/>
        </p:nvPicPr>
        <p:blipFill>
          <a:blip r:embed="rId2"/>
          <a:stretch>
            <a:fillRect/>
          </a:stretch>
        </p:blipFill>
        <p:spPr>
          <a:xfrm>
            <a:off x="177142" y="2219534"/>
            <a:ext cx="11456057" cy="4501941"/>
          </a:xfrm>
          <a:prstGeom prst="rect">
            <a:avLst/>
          </a:prstGeom>
        </p:spPr>
      </p:pic>
      <p:sp>
        <p:nvSpPr>
          <p:cNvPr id="14" name="TextBox 13">
            <a:extLst>
              <a:ext uri="{FF2B5EF4-FFF2-40B4-BE49-F238E27FC236}">
                <a16:creationId xmlns:a16="http://schemas.microsoft.com/office/drawing/2014/main" id="{6DC4E35F-E0F0-F3DD-4FF9-B2D9811843FE}"/>
              </a:ext>
            </a:extLst>
          </p:cNvPr>
          <p:cNvSpPr txBox="1"/>
          <p:nvPr/>
        </p:nvSpPr>
        <p:spPr>
          <a:xfrm>
            <a:off x="9931400" y="2847611"/>
            <a:ext cx="1676070" cy="954107"/>
          </a:xfrm>
          <a:prstGeom prst="rect">
            <a:avLst/>
          </a:prstGeom>
          <a:solidFill>
            <a:schemeClr val="bg1">
              <a:alpha val="80000"/>
            </a:schemeClr>
          </a:solidFill>
        </p:spPr>
        <p:txBody>
          <a:bodyPr wrap="square">
            <a:spAutoFit/>
          </a:bodyPr>
          <a:lstStyle/>
          <a:p>
            <a:pPr marL="227013" indent="-227013"/>
            <a:r>
              <a:rPr lang="en-US" sz="2800" dirty="0">
                <a:solidFill>
                  <a:srgbClr val="FF0000"/>
                </a:solidFill>
              </a:rPr>
              <a:t>15) Select “Code”</a:t>
            </a:r>
          </a:p>
        </p:txBody>
      </p:sp>
      <p:sp>
        <p:nvSpPr>
          <p:cNvPr id="18" name="TextBox 17">
            <a:extLst>
              <a:ext uri="{FF2B5EF4-FFF2-40B4-BE49-F238E27FC236}">
                <a16:creationId xmlns:a16="http://schemas.microsoft.com/office/drawing/2014/main" id="{2C5EDD67-0C4B-6154-D496-0D8B44A1CC55}"/>
              </a:ext>
            </a:extLst>
          </p:cNvPr>
          <p:cNvSpPr txBox="1"/>
          <p:nvPr/>
        </p:nvSpPr>
        <p:spPr>
          <a:xfrm>
            <a:off x="2729842" y="5360062"/>
            <a:ext cx="4013858" cy="954107"/>
          </a:xfrm>
          <a:prstGeom prst="rect">
            <a:avLst/>
          </a:prstGeom>
          <a:solidFill>
            <a:schemeClr val="bg1">
              <a:alpha val="80000"/>
            </a:schemeClr>
          </a:solidFill>
        </p:spPr>
        <p:txBody>
          <a:bodyPr wrap="square">
            <a:spAutoFit/>
          </a:bodyPr>
          <a:lstStyle/>
          <a:p>
            <a:pPr marL="227013" indent="-227013"/>
            <a:r>
              <a:rPr lang="en-US" sz="2800" dirty="0">
                <a:solidFill>
                  <a:srgbClr val="FF0000"/>
                </a:solidFill>
              </a:rPr>
              <a:t>16) Select “Download ZIP” from the drop down</a:t>
            </a:r>
          </a:p>
        </p:txBody>
      </p:sp>
      <p:sp>
        <p:nvSpPr>
          <p:cNvPr id="2" name="Title 1">
            <a:extLst>
              <a:ext uri="{FF2B5EF4-FFF2-40B4-BE49-F238E27FC236}">
                <a16:creationId xmlns:a16="http://schemas.microsoft.com/office/drawing/2014/main" id="{800D608A-4BD4-46AA-BBB9-748D29EFD9DB}"/>
              </a:ext>
            </a:extLst>
          </p:cNvPr>
          <p:cNvSpPr>
            <a:spLocks noGrp="1"/>
          </p:cNvSpPr>
          <p:nvPr>
            <p:ph type="title"/>
          </p:nvPr>
        </p:nvSpPr>
        <p:spPr/>
        <p:txBody>
          <a:bodyPr/>
          <a:lstStyle/>
          <a:p>
            <a:r>
              <a:rPr lang="en-US" sz="4000" dirty="0"/>
              <a:t>Google </a:t>
            </a:r>
            <a:r>
              <a:rPr lang="en-US" sz="4000" dirty="0" err="1"/>
              <a:t>Colaboratory</a:t>
            </a:r>
            <a:r>
              <a:rPr lang="en-US" sz="4000" dirty="0"/>
              <a:t> </a:t>
            </a:r>
            <a:endParaRPr lang="en-US" dirty="0"/>
          </a:p>
        </p:txBody>
      </p:sp>
      <p:sp>
        <p:nvSpPr>
          <p:cNvPr id="3" name="Slide Number Placeholder 2">
            <a:extLst>
              <a:ext uri="{FF2B5EF4-FFF2-40B4-BE49-F238E27FC236}">
                <a16:creationId xmlns:a16="http://schemas.microsoft.com/office/drawing/2014/main" id="{58ABC920-36CF-4355-9F20-2343B2780ABF}"/>
              </a:ext>
            </a:extLst>
          </p:cNvPr>
          <p:cNvSpPr>
            <a:spLocks noGrp="1"/>
          </p:cNvSpPr>
          <p:nvPr>
            <p:ph type="sldNum" sz="quarter" idx="10"/>
          </p:nvPr>
        </p:nvSpPr>
        <p:spPr/>
        <p:txBody>
          <a:bodyPr/>
          <a:lstStyle/>
          <a:p>
            <a:fld id="{EBA0D84A-F8FF-4621-B796-64106E95673B}" type="slidenum">
              <a:rPr lang="en-US" smtClean="0"/>
              <a:t>15</a:t>
            </a:fld>
            <a:endParaRPr lang="en-US"/>
          </a:p>
        </p:txBody>
      </p:sp>
      <p:sp>
        <p:nvSpPr>
          <p:cNvPr id="6" name="TextBox 5">
            <a:extLst>
              <a:ext uri="{FF2B5EF4-FFF2-40B4-BE49-F238E27FC236}">
                <a16:creationId xmlns:a16="http://schemas.microsoft.com/office/drawing/2014/main" id="{F5D351EB-49FE-32AD-EF9A-08C89C861CAC}"/>
              </a:ext>
            </a:extLst>
          </p:cNvPr>
          <p:cNvSpPr txBox="1"/>
          <p:nvPr/>
        </p:nvSpPr>
        <p:spPr>
          <a:xfrm>
            <a:off x="0" y="983115"/>
            <a:ext cx="12192000" cy="1077218"/>
          </a:xfrm>
          <a:prstGeom prst="rect">
            <a:avLst/>
          </a:prstGeom>
          <a:noFill/>
        </p:spPr>
        <p:txBody>
          <a:bodyPr wrap="square">
            <a:spAutoFit/>
          </a:bodyPr>
          <a:lstStyle/>
          <a:p>
            <a:r>
              <a:rPr lang="en-US" sz="3200" dirty="0">
                <a:solidFill>
                  <a:srgbClr val="FF0000"/>
                </a:solidFill>
              </a:rPr>
              <a:t>14) Go to the following link: </a:t>
            </a:r>
            <a:r>
              <a:rPr lang="en-US" sz="3200" dirty="0">
                <a:hlinkClick r:id="rId3"/>
              </a:rPr>
              <a:t>TADA_Session_1</a:t>
            </a:r>
            <a:r>
              <a:rPr lang="en-US" sz="3200" dirty="0"/>
              <a:t> </a:t>
            </a:r>
          </a:p>
          <a:p>
            <a:r>
              <a:rPr lang="en-US" sz="3200" dirty="0"/>
              <a:t>(</a:t>
            </a:r>
            <a:r>
              <a:rPr lang="en-US" sz="3200" dirty="0">
                <a:hlinkClick r:id="rId3"/>
              </a:rPr>
              <a:t>https://github.com/TADA-TrainingManager/TADA_Session_1</a:t>
            </a:r>
            <a:r>
              <a:rPr lang="en-US" sz="3200" dirty="0"/>
              <a:t>)</a:t>
            </a:r>
          </a:p>
        </p:txBody>
      </p:sp>
      <p:sp>
        <p:nvSpPr>
          <p:cNvPr id="24" name="Oval 23">
            <a:extLst>
              <a:ext uri="{FF2B5EF4-FFF2-40B4-BE49-F238E27FC236}">
                <a16:creationId xmlns:a16="http://schemas.microsoft.com/office/drawing/2014/main" id="{D0EF2CB2-51A2-BE23-4E68-6F682A8DF8F9}"/>
              </a:ext>
            </a:extLst>
          </p:cNvPr>
          <p:cNvSpPr/>
          <p:nvPr/>
        </p:nvSpPr>
        <p:spPr>
          <a:xfrm>
            <a:off x="6743700" y="5702300"/>
            <a:ext cx="1811910" cy="558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EB3DF7C-EF24-A966-E61D-061D05909C07}"/>
              </a:ext>
            </a:extLst>
          </p:cNvPr>
          <p:cNvSpPr/>
          <p:nvPr/>
        </p:nvSpPr>
        <p:spPr>
          <a:xfrm>
            <a:off x="10439400" y="2254173"/>
            <a:ext cx="1193799" cy="558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0643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D608A-4BD4-46AA-BBB9-748D29EFD9DB}"/>
              </a:ext>
            </a:extLst>
          </p:cNvPr>
          <p:cNvSpPr>
            <a:spLocks noGrp="1"/>
          </p:cNvSpPr>
          <p:nvPr>
            <p:ph type="title"/>
          </p:nvPr>
        </p:nvSpPr>
        <p:spPr/>
        <p:txBody>
          <a:bodyPr/>
          <a:lstStyle/>
          <a:p>
            <a:r>
              <a:rPr lang="en-US" sz="4000" dirty="0"/>
              <a:t>Google </a:t>
            </a:r>
            <a:r>
              <a:rPr lang="en-US" sz="4000" dirty="0" err="1"/>
              <a:t>Colaboratory</a:t>
            </a:r>
            <a:r>
              <a:rPr lang="en-US" sz="4000" dirty="0"/>
              <a:t> </a:t>
            </a:r>
            <a:endParaRPr lang="en-US" dirty="0"/>
          </a:p>
        </p:txBody>
      </p:sp>
      <p:sp>
        <p:nvSpPr>
          <p:cNvPr id="3" name="Slide Number Placeholder 2">
            <a:extLst>
              <a:ext uri="{FF2B5EF4-FFF2-40B4-BE49-F238E27FC236}">
                <a16:creationId xmlns:a16="http://schemas.microsoft.com/office/drawing/2014/main" id="{58ABC920-36CF-4355-9F20-2343B2780ABF}"/>
              </a:ext>
            </a:extLst>
          </p:cNvPr>
          <p:cNvSpPr>
            <a:spLocks noGrp="1"/>
          </p:cNvSpPr>
          <p:nvPr>
            <p:ph type="sldNum" sz="quarter" idx="10"/>
          </p:nvPr>
        </p:nvSpPr>
        <p:spPr/>
        <p:txBody>
          <a:bodyPr/>
          <a:lstStyle/>
          <a:p>
            <a:fld id="{EBA0D84A-F8FF-4621-B796-64106E95673B}" type="slidenum">
              <a:rPr lang="en-US" smtClean="0"/>
              <a:t>16</a:t>
            </a:fld>
            <a:endParaRPr lang="en-US"/>
          </a:p>
        </p:txBody>
      </p:sp>
      <p:sp>
        <p:nvSpPr>
          <p:cNvPr id="6" name="TextBox 5">
            <a:extLst>
              <a:ext uri="{FF2B5EF4-FFF2-40B4-BE49-F238E27FC236}">
                <a16:creationId xmlns:a16="http://schemas.microsoft.com/office/drawing/2014/main" id="{F5D351EB-49FE-32AD-EF9A-08C89C861CAC}"/>
              </a:ext>
            </a:extLst>
          </p:cNvPr>
          <p:cNvSpPr txBox="1"/>
          <p:nvPr/>
        </p:nvSpPr>
        <p:spPr>
          <a:xfrm>
            <a:off x="-7106" y="841480"/>
            <a:ext cx="11687720" cy="1384995"/>
          </a:xfrm>
          <a:prstGeom prst="rect">
            <a:avLst/>
          </a:prstGeom>
          <a:noFill/>
        </p:spPr>
        <p:txBody>
          <a:bodyPr wrap="square">
            <a:spAutoFit/>
          </a:bodyPr>
          <a:lstStyle/>
          <a:p>
            <a:r>
              <a:rPr lang="en-US" sz="2800" dirty="0"/>
              <a:t>The following steps apply to computers operating on Windows 10 and may be different for various versions of Windows and Mac operating systems </a:t>
            </a:r>
          </a:p>
          <a:p>
            <a:endParaRPr lang="en-US" sz="2800" dirty="0"/>
          </a:p>
        </p:txBody>
      </p:sp>
      <p:pic>
        <p:nvPicPr>
          <p:cNvPr id="8" name="Picture 7">
            <a:extLst>
              <a:ext uri="{FF2B5EF4-FFF2-40B4-BE49-F238E27FC236}">
                <a16:creationId xmlns:a16="http://schemas.microsoft.com/office/drawing/2014/main" id="{1F6E4E94-D4CE-CEFC-E780-421C7EBD0AE0}"/>
              </a:ext>
            </a:extLst>
          </p:cNvPr>
          <p:cNvPicPr>
            <a:picLocks noChangeAspect="1"/>
          </p:cNvPicPr>
          <p:nvPr/>
        </p:nvPicPr>
        <p:blipFill>
          <a:blip r:embed="rId2"/>
          <a:stretch>
            <a:fillRect/>
          </a:stretch>
        </p:blipFill>
        <p:spPr>
          <a:xfrm>
            <a:off x="131190" y="3767618"/>
            <a:ext cx="10597287" cy="3090382"/>
          </a:xfrm>
          <a:prstGeom prst="rect">
            <a:avLst/>
          </a:prstGeom>
        </p:spPr>
      </p:pic>
      <p:sp>
        <p:nvSpPr>
          <p:cNvPr id="15" name="TextBox 14">
            <a:extLst>
              <a:ext uri="{FF2B5EF4-FFF2-40B4-BE49-F238E27FC236}">
                <a16:creationId xmlns:a16="http://schemas.microsoft.com/office/drawing/2014/main" id="{1ABEC95F-1167-A315-F45A-F40FCABE9CA5}"/>
              </a:ext>
            </a:extLst>
          </p:cNvPr>
          <p:cNvSpPr txBox="1"/>
          <p:nvPr/>
        </p:nvSpPr>
        <p:spPr>
          <a:xfrm>
            <a:off x="131190" y="2549137"/>
            <a:ext cx="6809937" cy="954107"/>
          </a:xfrm>
          <a:prstGeom prst="rect">
            <a:avLst/>
          </a:prstGeom>
          <a:solidFill>
            <a:schemeClr val="bg1">
              <a:alpha val="80000"/>
            </a:schemeClr>
          </a:solidFill>
        </p:spPr>
        <p:txBody>
          <a:bodyPr wrap="square">
            <a:spAutoFit/>
          </a:bodyPr>
          <a:lstStyle/>
          <a:p>
            <a:pPr marL="227013" indent="-227013"/>
            <a:r>
              <a:rPr lang="en-US" sz="2800" dirty="0">
                <a:solidFill>
                  <a:srgbClr val="FF0000"/>
                </a:solidFill>
              </a:rPr>
              <a:t>17) Navigate to the directory where you downloaded the .zip file and select it</a:t>
            </a:r>
          </a:p>
        </p:txBody>
      </p:sp>
      <p:sp>
        <p:nvSpPr>
          <p:cNvPr id="16" name="Oval 15">
            <a:extLst>
              <a:ext uri="{FF2B5EF4-FFF2-40B4-BE49-F238E27FC236}">
                <a16:creationId xmlns:a16="http://schemas.microsoft.com/office/drawing/2014/main" id="{EF3735D3-EB87-76DA-BC84-B6C97E8E9655}"/>
              </a:ext>
            </a:extLst>
          </p:cNvPr>
          <p:cNvSpPr/>
          <p:nvPr/>
        </p:nvSpPr>
        <p:spPr>
          <a:xfrm>
            <a:off x="2873043" y="4299303"/>
            <a:ext cx="678844" cy="83946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3A126287-2808-4ED1-7318-ACAE82F76162}"/>
              </a:ext>
            </a:extLst>
          </p:cNvPr>
          <p:cNvPicPr>
            <a:picLocks noChangeAspect="1"/>
          </p:cNvPicPr>
          <p:nvPr/>
        </p:nvPicPr>
        <p:blipFill>
          <a:blip r:embed="rId3"/>
          <a:stretch>
            <a:fillRect/>
          </a:stretch>
        </p:blipFill>
        <p:spPr>
          <a:xfrm>
            <a:off x="6172658" y="2565093"/>
            <a:ext cx="5467350" cy="4067175"/>
          </a:xfrm>
          <a:prstGeom prst="rect">
            <a:avLst/>
          </a:prstGeom>
        </p:spPr>
      </p:pic>
      <p:sp>
        <p:nvSpPr>
          <p:cNvPr id="26" name="TextBox 25">
            <a:extLst>
              <a:ext uri="{FF2B5EF4-FFF2-40B4-BE49-F238E27FC236}">
                <a16:creationId xmlns:a16="http://schemas.microsoft.com/office/drawing/2014/main" id="{2FC628DC-127A-BA64-5161-DBE60C0AB8FF}"/>
              </a:ext>
            </a:extLst>
          </p:cNvPr>
          <p:cNvSpPr txBox="1"/>
          <p:nvPr/>
        </p:nvSpPr>
        <p:spPr>
          <a:xfrm>
            <a:off x="3590216" y="3799935"/>
            <a:ext cx="2505784" cy="2677656"/>
          </a:xfrm>
          <a:prstGeom prst="rect">
            <a:avLst/>
          </a:prstGeom>
          <a:solidFill>
            <a:schemeClr val="bg1">
              <a:alpha val="80000"/>
            </a:schemeClr>
          </a:solidFill>
        </p:spPr>
        <p:txBody>
          <a:bodyPr wrap="square">
            <a:spAutoFit/>
          </a:bodyPr>
          <a:lstStyle/>
          <a:p>
            <a:pPr marL="227013" indent="-227013"/>
            <a:r>
              <a:rPr lang="en-US" sz="2800" dirty="0">
                <a:solidFill>
                  <a:srgbClr val="FF0000"/>
                </a:solidFill>
              </a:rPr>
              <a:t>18) Select the .zip file and then select “Extract all” at the top of the screen</a:t>
            </a:r>
          </a:p>
        </p:txBody>
      </p:sp>
      <p:sp>
        <p:nvSpPr>
          <p:cNvPr id="27" name="TextBox 26">
            <a:extLst>
              <a:ext uri="{FF2B5EF4-FFF2-40B4-BE49-F238E27FC236}">
                <a16:creationId xmlns:a16="http://schemas.microsoft.com/office/drawing/2014/main" id="{177CB124-093F-1F1B-28E8-20AA3AAC6F20}"/>
              </a:ext>
            </a:extLst>
          </p:cNvPr>
          <p:cNvSpPr txBox="1"/>
          <p:nvPr/>
        </p:nvSpPr>
        <p:spPr>
          <a:xfrm>
            <a:off x="7717527" y="5504526"/>
            <a:ext cx="3466716" cy="523220"/>
          </a:xfrm>
          <a:prstGeom prst="rect">
            <a:avLst/>
          </a:prstGeom>
          <a:solidFill>
            <a:schemeClr val="bg1">
              <a:alpha val="80000"/>
            </a:schemeClr>
          </a:solidFill>
        </p:spPr>
        <p:txBody>
          <a:bodyPr wrap="square">
            <a:spAutoFit/>
          </a:bodyPr>
          <a:lstStyle/>
          <a:p>
            <a:pPr marL="227013" indent="-227013"/>
            <a:r>
              <a:rPr lang="en-US" sz="2800" dirty="0">
                <a:solidFill>
                  <a:srgbClr val="FF0000"/>
                </a:solidFill>
              </a:rPr>
              <a:t>20) Select “Extract”</a:t>
            </a:r>
          </a:p>
        </p:txBody>
      </p:sp>
      <p:pic>
        <p:nvPicPr>
          <p:cNvPr id="21" name="Picture 20">
            <a:extLst>
              <a:ext uri="{FF2B5EF4-FFF2-40B4-BE49-F238E27FC236}">
                <a16:creationId xmlns:a16="http://schemas.microsoft.com/office/drawing/2014/main" id="{445ECADC-10F1-E85D-8EFB-A01868632B5F}"/>
              </a:ext>
            </a:extLst>
          </p:cNvPr>
          <p:cNvPicPr>
            <a:picLocks noChangeAspect="1"/>
          </p:cNvPicPr>
          <p:nvPr/>
        </p:nvPicPr>
        <p:blipFill rotWithShape="1">
          <a:blip r:embed="rId4"/>
          <a:srcRect b="18285"/>
          <a:stretch/>
        </p:blipFill>
        <p:spPr>
          <a:xfrm>
            <a:off x="6096000" y="1798337"/>
            <a:ext cx="5343525" cy="1292045"/>
          </a:xfrm>
          <a:prstGeom prst="rect">
            <a:avLst/>
          </a:prstGeom>
        </p:spPr>
      </p:pic>
      <p:sp>
        <p:nvSpPr>
          <p:cNvPr id="29" name="TextBox 28">
            <a:extLst>
              <a:ext uri="{FF2B5EF4-FFF2-40B4-BE49-F238E27FC236}">
                <a16:creationId xmlns:a16="http://schemas.microsoft.com/office/drawing/2014/main" id="{FD268053-E13E-F063-CED2-0271CB4BBB3B}"/>
              </a:ext>
            </a:extLst>
          </p:cNvPr>
          <p:cNvSpPr txBox="1"/>
          <p:nvPr/>
        </p:nvSpPr>
        <p:spPr>
          <a:xfrm>
            <a:off x="8679443" y="2157411"/>
            <a:ext cx="3091403" cy="1384995"/>
          </a:xfrm>
          <a:prstGeom prst="rect">
            <a:avLst/>
          </a:prstGeom>
          <a:solidFill>
            <a:schemeClr val="bg1">
              <a:alpha val="80000"/>
            </a:schemeClr>
          </a:solidFill>
        </p:spPr>
        <p:txBody>
          <a:bodyPr wrap="square">
            <a:spAutoFit/>
          </a:bodyPr>
          <a:lstStyle/>
          <a:p>
            <a:pPr marL="227013" indent="-227013"/>
            <a:r>
              <a:rPr lang="en-US" sz="2800" dirty="0">
                <a:solidFill>
                  <a:srgbClr val="FF0000"/>
                </a:solidFill>
              </a:rPr>
              <a:t>19) Highlight and delete this text from the directory</a:t>
            </a:r>
          </a:p>
        </p:txBody>
      </p:sp>
      <p:sp>
        <p:nvSpPr>
          <p:cNvPr id="30" name="Oval 29">
            <a:extLst>
              <a:ext uri="{FF2B5EF4-FFF2-40B4-BE49-F238E27FC236}">
                <a16:creationId xmlns:a16="http://schemas.microsoft.com/office/drawing/2014/main" id="{83F4A811-536B-91BB-A271-E06570B6C228}"/>
              </a:ext>
            </a:extLst>
          </p:cNvPr>
          <p:cNvSpPr/>
          <p:nvPr/>
        </p:nvSpPr>
        <p:spPr>
          <a:xfrm>
            <a:off x="10087961" y="6188630"/>
            <a:ext cx="800299" cy="5232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97235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39DA09D6-35F1-6494-5C8D-7216A3C45F24}"/>
              </a:ext>
            </a:extLst>
          </p:cNvPr>
          <p:cNvGrpSpPr/>
          <p:nvPr/>
        </p:nvGrpSpPr>
        <p:grpSpPr>
          <a:xfrm>
            <a:off x="1859118" y="1684586"/>
            <a:ext cx="8473170" cy="4388481"/>
            <a:chOff x="2157412" y="2332994"/>
            <a:chExt cx="8473170" cy="4388481"/>
          </a:xfrm>
        </p:grpSpPr>
        <p:pic>
          <p:nvPicPr>
            <p:cNvPr id="10" name="Picture 9">
              <a:extLst>
                <a:ext uri="{FF2B5EF4-FFF2-40B4-BE49-F238E27FC236}">
                  <a16:creationId xmlns:a16="http://schemas.microsoft.com/office/drawing/2014/main" id="{E261B571-B46C-0D2B-239F-151D1FB96246}"/>
                </a:ext>
              </a:extLst>
            </p:cNvPr>
            <p:cNvPicPr>
              <a:picLocks noChangeAspect="1"/>
            </p:cNvPicPr>
            <p:nvPr/>
          </p:nvPicPr>
          <p:blipFill>
            <a:blip r:embed="rId2"/>
            <a:stretch>
              <a:fillRect/>
            </a:stretch>
          </p:blipFill>
          <p:spPr>
            <a:xfrm>
              <a:off x="2157412" y="2524653"/>
              <a:ext cx="5554449" cy="3548414"/>
            </a:xfrm>
            <a:prstGeom prst="rect">
              <a:avLst/>
            </a:prstGeom>
            <a:ln>
              <a:solidFill>
                <a:schemeClr val="tx1"/>
              </a:solidFill>
            </a:ln>
          </p:spPr>
        </p:pic>
        <p:pic>
          <p:nvPicPr>
            <p:cNvPr id="8" name="Picture 7">
              <a:extLst>
                <a:ext uri="{FF2B5EF4-FFF2-40B4-BE49-F238E27FC236}">
                  <a16:creationId xmlns:a16="http://schemas.microsoft.com/office/drawing/2014/main" id="{4E0A86CE-2776-DF0C-536A-B7FAA570063F}"/>
                </a:ext>
              </a:extLst>
            </p:cNvPr>
            <p:cNvPicPr>
              <a:picLocks noChangeAspect="1"/>
            </p:cNvPicPr>
            <p:nvPr/>
          </p:nvPicPr>
          <p:blipFill>
            <a:blip r:embed="rId3"/>
            <a:stretch>
              <a:fillRect/>
            </a:stretch>
          </p:blipFill>
          <p:spPr>
            <a:xfrm>
              <a:off x="4070957" y="2332994"/>
              <a:ext cx="6559625" cy="4388481"/>
            </a:xfrm>
            <a:prstGeom prst="rect">
              <a:avLst/>
            </a:prstGeom>
            <a:ln>
              <a:solidFill>
                <a:schemeClr val="tx1"/>
              </a:solidFill>
            </a:ln>
          </p:spPr>
        </p:pic>
        <p:sp>
          <p:nvSpPr>
            <p:cNvPr id="11" name="Oval 10">
              <a:extLst>
                <a:ext uri="{FF2B5EF4-FFF2-40B4-BE49-F238E27FC236}">
                  <a16:creationId xmlns:a16="http://schemas.microsoft.com/office/drawing/2014/main" id="{3720C16D-6D67-E291-B1F8-E7A8FE0840A7}"/>
                </a:ext>
              </a:extLst>
            </p:cNvPr>
            <p:cNvSpPr/>
            <p:nvPr/>
          </p:nvSpPr>
          <p:spPr>
            <a:xfrm>
              <a:off x="2157412" y="2509772"/>
              <a:ext cx="1763075" cy="6947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1DED334-93EA-3F1E-840E-8C95C0787CB3}"/>
                </a:ext>
              </a:extLst>
            </p:cNvPr>
            <p:cNvSpPr/>
            <p:nvPr/>
          </p:nvSpPr>
          <p:spPr>
            <a:xfrm>
              <a:off x="4214304" y="3756431"/>
              <a:ext cx="1828800" cy="4799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800D608A-4BD4-46AA-BBB9-748D29EFD9DB}"/>
              </a:ext>
            </a:extLst>
          </p:cNvPr>
          <p:cNvSpPr>
            <a:spLocks noGrp="1"/>
          </p:cNvSpPr>
          <p:nvPr>
            <p:ph type="title"/>
          </p:nvPr>
        </p:nvSpPr>
        <p:spPr/>
        <p:txBody>
          <a:bodyPr/>
          <a:lstStyle/>
          <a:p>
            <a:r>
              <a:rPr lang="en-US" sz="4000" dirty="0"/>
              <a:t>Google </a:t>
            </a:r>
            <a:r>
              <a:rPr lang="en-US" sz="4000" dirty="0" err="1"/>
              <a:t>Colaboratory</a:t>
            </a:r>
            <a:r>
              <a:rPr lang="en-US" sz="4000" dirty="0"/>
              <a:t> </a:t>
            </a:r>
            <a:endParaRPr lang="en-US" dirty="0"/>
          </a:p>
        </p:txBody>
      </p:sp>
      <p:sp>
        <p:nvSpPr>
          <p:cNvPr id="3" name="Slide Number Placeholder 2">
            <a:extLst>
              <a:ext uri="{FF2B5EF4-FFF2-40B4-BE49-F238E27FC236}">
                <a16:creationId xmlns:a16="http://schemas.microsoft.com/office/drawing/2014/main" id="{58ABC920-36CF-4355-9F20-2343B2780ABF}"/>
              </a:ext>
            </a:extLst>
          </p:cNvPr>
          <p:cNvSpPr>
            <a:spLocks noGrp="1"/>
          </p:cNvSpPr>
          <p:nvPr>
            <p:ph type="sldNum" sz="quarter" idx="10"/>
          </p:nvPr>
        </p:nvSpPr>
        <p:spPr/>
        <p:txBody>
          <a:bodyPr/>
          <a:lstStyle/>
          <a:p>
            <a:fld id="{EBA0D84A-F8FF-4621-B796-64106E95673B}" type="slidenum">
              <a:rPr lang="en-US" smtClean="0"/>
              <a:t>17</a:t>
            </a:fld>
            <a:endParaRPr lang="en-US"/>
          </a:p>
        </p:txBody>
      </p:sp>
      <p:sp>
        <p:nvSpPr>
          <p:cNvPr id="9" name="TextBox 8">
            <a:extLst>
              <a:ext uri="{FF2B5EF4-FFF2-40B4-BE49-F238E27FC236}">
                <a16:creationId xmlns:a16="http://schemas.microsoft.com/office/drawing/2014/main" id="{3DBA87A0-D2AA-BFD9-501C-21ACAFAE25E6}"/>
              </a:ext>
            </a:extLst>
          </p:cNvPr>
          <p:cNvSpPr txBox="1"/>
          <p:nvPr/>
        </p:nvSpPr>
        <p:spPr>
          <a:xfrm>
            <a:off x="3916009" y="3663152"/>
            <a:ext cx="5554449" cy="2554545"/>
          </a:xfrm>
          <a:prstGeom prst="rect">
            <a:avLst/>
          </a:prstGeom>
          <a:solidFill>
            <a:schemeClr val="bg1">
              <a:alpha val="80000"/>
            </a:schemeClr>
          </a:solidFill>
        </p:spPr>
        <p:txBody>
          <a:bodyPr wrap="square">
            <a:spAutoFit/>
          </a:bodyPr>
          <a:lstStyle/>
          <a:p>
            <a:pPr marL="227013" indent="-227013"/>
            <a:r>
              <a:rPr lang="en-US" sz="3200" dirty="0">
                <a:solidFill>
                  <a:srgbClr val="FF0000"/>
                </a:solidFill>
              </a:rPr>
              <a:t>22) Select “folder upload” and navigate to your “TADA_Session_1-main” directory that was extracted from the .zip file.</a:t>
            </a:r>
          </a:p>
        </p:txBody>
      </p:sp>
      <p:sp>
        <p:nvSpPr>
          <p:cNvPr id="12" name="TextBox 11">
            <a:extLst>
              <a:ext uri="{FF2B5EF4-FFF2-40B4-BE49-F238E27FC236}">
                <a16:creationId xmlns:a16="http://schemas.microsoft.com/office/drawing/2014/main" id="{81B529E9-1172-8283-905F-A0BA84910539}"/>
              </a:ext>
            </a:extLst>
          </p:cNvPr>
          <p:cNvSpPr txBox="1"/>
          <p:nvPr/>
        </p:nvSpPr>
        <p:spPr>
          <a:xfrm>
            <a:off x="1658824" y="1267725"/>
            <a:ext cx="8375170" cy="584775"/>
          </a:xfrm>
          <a:prstGeom prst="rect">
            <a:avLst/>
          </a:prstGeom>
          <a:solidFill>
            <a:schemeClr val="bg1">
              <a:alpha val="80000"/>
            </a:schemeClr>
          </a:solidFill>
        </p:spPr>
        <p:txBody>
          <a:bodyPr wrap="square">
            <a:spAutoFit/>
          </a:bodyPr>
          <a:lstStyle/>
          <a:p>
            <a:pPr marL="227013" indent="-227013"/>
            <a:r>
              <a:rPr lang="en-US" sz="3200" dirty="0">
                <a:solidFill>
                  <a:srgbClr val="FF0000"/>
                </a:solidFill>
              </a:rPr>
              <a:t>21) Select “New” from your google drive</a:t>
            </a:r>
          </a:p>
        </p:txBody>
      </p:sp>
    </p:spTree>
    <p:extLst>
      <p:ext uri="{BB962C8B-B14F-4D97-AF65-F5344CB8AC3E}">
        <p14:creationId xmlns:p14="http://schemas.microsoft.com/office/powerpoint/2010/main" val="39839582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D608A-4BD4-46AA-BBB9-748D29EFD9DB}"/>
              </a:ext>
            </a:extLst>
          </p:cNvPr>
          <p:cNvSpPr>
            <a:spLocks noGrp="1"/>
          </p:cNvSpPr>
          <p:nvPr>
            <p:ph type="title"/>
          </p:nvPr>
        </p:nvSpPr>
        <p:spPr/>
        <p:txBody>
          <a:bodyPr/>
          <a:lstStyle/>
          <a:p>
            <a:r>
              <a:rPr lang="en-US" sz="4000" dirty="0"/>
              <a:t>Google </a:t>
            </a:r>
            <a:r>
              <a:rPr lang="en-US" sz="4000" dirty="0" err="1"/>
              <a:t>Colaboratory</a:t>
            </a:r>
            <a:r>
              <a:rPr lang="en-US" sz="4000" dirty="0"/>
              <a:t> </a:t>
            </a:r>
            <a:endParaRPr lang="en-US" dirty="0"/>
          </a:p>
        </p:txBody>
      </p:sp>
      <p:sp>
        <p:nvSpPr>
          <p:cNvPr id="3" name="Slide Number Placeholder 2">
            <a:extLst>
              <a:ext uri="{FF2B5EF4-FFF2-40B4-BE49-F238E27FC236}">
                <a16:creationId xmlns:a16="http://schemas.microsoft.com/office/drawing/2014/main" id="{58ABC920-36CF-4355-9F20-2343B2780ABF}"/>
              </a:ext>
            </a:extLst>
          </p:cNvPr>
          <p:cNvSpPr>
            <a:spLocks noGrp="1"/>
          </p:cNvSpPr>
          <p:nvPr>
            <p:ph type="sldNum" sz="quarter" idx="10"/>
          </p:nvPr>
        </p:nvSpPr>
        <p:spPr/>
        <p:txBody>
          <a:bodyPr/>
          <a:lstStyle/>
          <a:p>
            <a:fld id="{EBA0D84A-F8FF-4621-B796-64106E95673B}" type="slidenum">
              <a:rPr lang="en-US" smtClean="0"/>
              <a:t>18</a:t>
            </a:fld>
            <a:endParaRPr lang="en-US"/>
          </a:p>
        </p:txBody>
      </p:sp>
      <p:sp>
        <p:nvSpPr>
          <p:cNvPr id="4" name="TextBox 3">
            <a:extLst>
              <a:ext uri="{FF2B5EF4-FFF2-40B4-BE49-F238E27FC236}">
                <a16:creationId xmlns:a16="http://schemas.microsoft.com/office/drawing/2014/main" id="{7FDB7197-2221-4811-946A-FAFE89DF76A1}"/>
              </a:ext>
            </a:extLst>
          </p:cNvPr>
          <p:cNvSpPr txBox="1"/>
          <p:nvPr/>
        </p:nvSpPr>
        <p:spPr>
          <a:xfrm>
            <a:off x="243649" y="1028766"/>
            <a:ext cx="11704702" cy="1077218"/>
          </a:xfrm>
          <a:prstGeom prst="rect">
            <a:avLst/>
          </a:prstGeom>
          <a:noFill/>
        </p:spPr>
        <p:txBody>
          <a:bodyPr wrap="square" rtlCol="0">
            <a:spAutoFit/>
          </a:bodyPr>
          <a:lstStyle/>
          <a:p>
            <a:r>
              <a:rPr lang="en-US" sz="3200" dirty="0"/>
              <a:t>At this point your google drive directory is ready for this session if it looks </a:t>
            </a:r>
            <a:r>
              <a:rPr lang="en-US" sz="3200" u="sng" dirty="0">
                <a:solidFill>
                  <a:srgbClr val="FF33CC"/>
                </a:solidFill>
              </a:rPr>
              <a:t>exactly</a:t>
            </a:r>
            <a:r>
              <a:rPr lang="en-US" sz="3200" dirty="0"/>
              <a:t> like the below example</a:t>
            </a:r>
          </a:p>
        </p:txBody>
      </p:sp>
      <p:pic>
        <p:nvPicPr>
          <p:cNvPr id="6" name="Picture 5">
            <a:extLst>
              <a:ext uri="{FF2B5EF4-FFF2-40B4-BE49-F238E27FC236}">
                <a16:creationId xmlns:a16="http://schemas.microsoft.com/office/drawing/2014/main" id="{EB044421-30A1-38E3-FC32-BCB21EF762B5}"/>
              </a:ext>
            </a:extLst>
          </p:cNvPr>
          <p:cNvPicPr>
            <a:picLocks noChangeAspect="1"/>
          </p:cNvPicPr>
          <p:nvPr/>
        </p:nvPicPr>
        <p:blipFill>
          <a:blip r:embed="rId2"/>
          <a:stretch>
            <a:fillRect/>
          </a:stretch>
        </p:blipFill>
        <p:spPr>
          <a:xfrm>
            <a:off x="465960" y="2306769"/>
            <a:ext cx="11594850" cy="4049581"/>
          </a:xfrm>
          <a:prstGeom prst="rect">
            <a:avLst/>
          </a:prstGeom>
          <a:ln>
            <a:solidFill>
              <a:schemeClr val="tx1"/>
            </a:solidFill>
          </a:ln>
        </p:spPr>
      </p:pic>
    </p:spTree>
    <p:extLst>
      <p:ext uri="{BB962C8B-B14F-4D97-AF65-F5344CB8AC3E}">
        <p14:creationId xmlns:p14="http://schemas.microsoft.com/office/powerpoint/2010/main" val="30735765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D608A-4BD4-46AA-BBB9-748D29EFD9DB}"/>
              </a:ext>
            </a:extLst>
          </p:cNvPr>
          <p:cNvSpPr>
            <a:spLocks noGrp="1"/>
          </p:cNvSpPr>
          <p:nvPr>
            <p:ph type="title"/>
          </p:nvPr>
        </p:nvSpPr>
        <p:spPr>
          <a:xfrm>
            <a:off x="1157868" y="0"/>
            <a:ext cx="6980292" cy="480767"/>
          </a:xfrm>
        </p:spPr>
        <p:txBody>
          <a:bodyPr/>
          <a:lstStyle/>
          <a:p>
            <a:pPr algn="ctr"/>
            <a:r>
              <a:rPr lang="en-US" sz="3600" dirty="0"/>
              <a:t>ACTIVITY: Google </a:t>
            </a:r>
            <a:r>
              <a:rPr lang="en-US" sz="3600" dirty="0" err="1"/>
              <a:t>Colab</a:t>
            </a:r>
            <a:r>
              <a:rPr lang="en-US" sz="3600" dirty="0"/>
              <a:t> and Drive </a:t>
            </a:r>
          </a:p>
        </p:txBody>
      </p:sp>
      <p:sp>
        <p:nvSpPr>
          <p:cNvPr id="3" name="Slide Number Placeholder 2">
            <a:extLst>
              <a:ext uri="{FF2B5EF4-FFF2-40B4-BE49-F238E27FC236}">
                <a16:creationId xmlns:a16="http://schemas.microsoft.com/office/drawing/2014/main" id="{58ABC920-36CF-4355-9F20-2343B2780ABF}"/>
              </a:ext>
            </a:extLst>
          </p:cNvPr>
          <p:cNvSpPr>
            <a:spLocks noGrp="1"/>
          </p:cNvSpPr>
          <p:nvPr>
            <p:ph type="sldNum" sz="quarter" idx="10"/>
          </p:nvPr>
        </p:nvSpPr>
        <p:spPr/>
        <p:txBody>
          <a:bodyPr/>
          <a:lstStyle/>
          <a:p>
            <a:fld id="{EBA0D84A-F8FF-4621-B796-64106E95673B}" type="slidenum">
              <a:rPr lang="en-US" smtClean="0"/>
              <a:t>19</a:t>
            </a:fld>
            <a:endParaRPr lang="en-US"/>
          </a:p>
        </p:txBody>
      </p:sp>
      <p:sp>
        <p:nvSpPr>
          <p:cNvPr id="5" name="Oval 4">
            <a:extLst>
              <a:ext uri="{FF2B5EF4-FFF2-40B4-BE49-F238E27FC236}">
                <a16:creationId xmlns:a16="http://schemas.microsoft.com/office/drawing/2014/main" id="{C693DC7C-2B38-D170-4234-CE5959BD5070}"/>
              </a:ext>
            </a:extLst>
          </p:cNvPr>
          <p:cNvSpPr/>
          <p:nvPr/>
        </p:nvSpPr>
        <p:spPr>
          <a:xfrm>
            <a:off x="1330038" y="1387865"/>
            <a:ext cx="10216340" cy="4091593"/>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6000" dirty="0"/>
              <a:t>ACTIVITY: Install Google </a:t>
            </a:r>
            <a:r>
              <a:rPr lang="en-US" sz="6000" dirty="0" err="1"/>
              <a:t>Colab</a:t>
            </a:r>
            <a:r>
              <a:rPr lang="en-US" sz="6000" dirty="0"/>
              <a:t> and Initialize Google Drive</a:t>
            </a:r>
          </a:p>
        </p:txBody>
      </p:sp>
    </p:spTree>
    <p:extLst>
      <p:ext uri="{BB962C8B-B14F-4D97-AF65-F5344CB8AC3E}">
        <p14:creationId xmlns:p14="http://schemas.microsoft.com/office/powerpoint/2010/main" val="39818833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D608A-4BD4-46AA-BBB9-748D29EFD9DB}"/>
              </a:ext>
            </a:extLst>
          </p:cNvPr>
          <p:cNvSpPr>
            <a:spLocks noGrp="1"/>
          </p:cNvSpPr>
          <p:nvPr>
            <p:ph type="title"/>
          </p:nvPr>
        </p:nvSpPr>
        <p:spPr/>
        <p:txBody>
          <a:bodyPr/>
          <a:lstStyle/>
          <a:p>
            <a:r>
              <a:rPr lang="en-US" dirty="0"/>
              <a:t>Overview</a:t>
            </a:r>
          </a:p>
        </p:txBody>
      </p:sp>
      <p:sp>
        <p:nvSpPr>
          <p:cNvPr id="3" name="Slide Number Placeholder 2">
            <a:extLst>
              <a:ext uri="{FF2B5EF4-FFF2-40B4-BE49-F238E27FC236}">
                <a16:creationId xmlns:a16="http://schemas.microsoft.com/office/drawing/2014/main" id="{58ABC920-36CF-4355-9F20-2343B2780ABF}"/>
              </a:ext>
            </a:extLst>
          </p:cNvPr>
          <p:cNvSpPr>
            <a:spLocks noGrp="1"/>
          </p:cNvSpPr>
          <p:nvPr>
            <p:ph type="sldNum" sz="quarter" idx="10"/>
          </p:nvPr>
        </p:nvSpPr>
        <p:spPr/>
        <p:txBody>
          <a:bodyPr/>
          <a:lstStyle/>
          <a:p>
            <a:fld id="{EBA0D84A-F8FF-4621-B796-64106E95673B}" type="slidenum">
              <a:rPr lang="en-US" smtClean="0"/>
              <a:t>2</a:t>
            </a:fld>
            <a:endParaRPr lang="en-US"/>
          </a:p>
        </p:txBody>
      </p:sp>
      <p:sp>
        <p:nvSpPr>
          <p:cNvPr id="5" name="TextBox 4">
            <a:extLst>
              <a:ext uri="{FF2B5EF4-FFF2-40B4-BE49-F238E27FC236}">
                <a16:creationId xmlns:a16="http://schemas.microsoft.com/office/drawing/2014/main" id="{89499454-8C7A-47D8-9FEF-4573B2C97C30}"/>
              </a:ext>
            </a:extLst>
          </p:cNvPr>
          <p:cNvSpPr txBox="1"/>
          <p:nvPr/>
        </p:nvSpPr>
        <p:spPr>
          <a:xfrm>
            <a:off x="255781" y="918804"/>
            <a:ext cx="11456852" cy="6001643"/>
          </a:xfrm>
          <a:prstGeom prst="rect">
            <a:avLst/>
          </a:prstGeom>
          <a:noFill/>
        </p:spPr>
        <p:txBody>
          <a:bodyPr wrap="square" numCol="1" rtlCol="0">
            <a:spAutoFit/>
          </a:bodyPr>
          <a:lstStyle/>
          <a:p>
            <a:r>
              <a:rPr lang="en-US" sz="2400" dirty="0"/>
              <a:t>Learning Objectives --- Slide 3</a:t>
            </a:r>
          </a:p>
          <a:p>
            <a:r>
              <a:rPr lang="en-US" sz="2400" dirty="0"/>
              <a:t>Motivation --- Slides 4-7</a:t>
            </a:r>
          </a:p>
          <a:p>
            <a:r>
              <a:rPr lang="en-US" sz="2400" dirty="0"/>
              <a:t>Data Workshop Review --- Slides 8-9</a:t>
            </a:r>
          </a:p>
          <a:p>
            <a:r>
              <a:rPr lang="en-US" sz="2400" dirty="0"/>
              <a:t>Google </a:t>
            </a:r>
            <a:r>
              <a:rPr lang="en-US" sz="2400" dirty="0" err="1"/>
              <a:t>Colaboratory</a:t>
            </a:r>
            <a:r>
              <a:rPr lang="en-US" sz="2400" dirty="0"/>
              <a:t>  --- Slides 10-19 </a:t>
            </a:r>
          </a:p>
          <a:p>
            <a:r>
              <a:rPr lang="en-US" sz="2400" dirty="0"/>
              <a:t>ACTIVATE Data Archive --- Slides 20-28</a:t>
            </a:r>
          </a:p>
          <a:p>
            <a:r>
              <a:rPr lang="en-US" sz="2400" dirty="0"/>
              <a:t>Visualizing Data from Archived Data Files --- Slides 29-37</a:t>
            </a:r>
          </a:p>
          <a:p>
            <a:r>
              <a:rPr lang="en-US" sz="2400" dirty="0"/>
              <a:t>Acknowledgements --- Slide 38</a:t>
            </a:r>
          </a:p>
          <a:p>
            <a:r>
              <a:rPr lang="en-US" sz="2400" dirty="0"/>
              <a:t>Questions --- Slide 39</a:t>
            </a:r>
          </a:p>
          <a:p>
            <a:r>
              <a:rPr lang="en-US" sz="2400" dirty="0"/>
              <a:t>Extra Slides --- 40-44</a:t>
            </a:r>
          </a:p>
          <a:p>
            <a:r>
              <a:rPr lang="en-US" sz="2400" dirty="0"/>
              <a:t>Activities: </a:t>
            </a:r>
          </a:p>
          <a:p>
            <a:r>
              <a:rPr lang="en-US" sz="2400" dirty="0"/>
              <a:t>	• Install Google </a:t>
            </a:r>
            <a:r>
              <a:rPr lang="en-US" sz="2400" dirty="0" err="1"/>
              <a:t>Colab</a:t>
            </a:r>
            <a:r>
              <a:rPr lang="en-US" sz="2400" dirty="0"/>
              <a:t> and Initialize Google Drive --- Slide 19 </a:t>
            </a:r>
          </a:p>
          <a:p>
            <a:r>
              <a:rPr lang="en-US" sz="2400" dirty="0"/>
              <a:t>	• Download the Datasets --- Slide 28  </a:t>
            </a:r>
          </a:p>
          <a:p>
            <a:r>
              <a:rPr lang="en-US" sz="2400" dirty="0"/>
              <a:t>	• Python3 Dictionaries --- Slides 29-30</a:t>
            </a:r>
          </a:p>
          <a:p>
            <a:r>
              <a:rPr lang="en-US" sz="2400" dirty="0"/>
              <a:t>	• In Situ Data --- Slides 31-32</a:t>
            </a:r>
          </a:p>
          <a:p>
            <a:r>
              <a:rPr lang="en-US" sz="2400" dirty="0"/>
              <a:t>	• Remote Sensing Data --- Slides 33-35</a:t>
            </a:r>
          </a:p>
          <a:p>
            <a:r>
              <a:rPr lang="en-US" sz="2400" dirty="0"/>
              <a:t>	• Comparing Flight Tracks --- Slides 36-37</a:t>
            </a:r>
          </a:p>
        </p:txBody>
      </p:sp>
    </p:spTree>
    <p:extLst>
      <p:ext uri="{BB962C8B-B14F-4D97-AF65-F5344CB8AC3E}">
        <p14:creationId xmlns:p14="http://schemas.microsoft.com/office/powerpoint/2010/main" val="32181621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D608A-4BD4-46AA-BBB9-748D29EFD9DB}"/>
              </a:ext>
            </a:extLst>
          </p:cNvPr>
          <p:cNvSpPr>
            <a:spLocks noGrp="1"/>
          </p:cNvSpPr>
          <p:nvPr>
            <p:ph type="title"/>
          </p:nvPr>
        </p:nvSpPr>
        <p:spPr/>
        <p:txBody>
          <a:bodyPr/>
          <a:lstStyle/>
          <a:p>
            <a:r>
              <a:rPr lang="en-US" sz="4000" dirty="0"/>
              <a:t>ACTIVATE Data Archive</a:t>
            </a:r>
            <a:endParaRPr lang="en-US" dirty="0"/>
          </a:p>
        </p:txBody>
      </p:sp>
      <p:sp>
        <p:nvSpPr>
          <p:cNvPr id="3" name="Slide Number Placeholder 2">
            <a:extLst>
              <a:ext uri="{FF2B5EF4-FFF2-40B4-BE49-F238E27FC236}">
                <a16:creationId xmlns:a16="http://schemas.microsoft.com/office/drawing/2014/main" id="{58ABC920-36CF-4355-9F20-2343B2780ABF}"/>
              </a:ext>
            </a:extLst>
          </p:cNvPr>
          <p:cNvSpPr>
            <a:spLocks noGrp="1"/>
          </p:cNvSpPr>
          <p:nvPr>
            <p:ph type="sldNum" sz="quarter" idx="10"/>
          </p:nvPr>
        </p:nvSpPr>
        <p:spPr/>
        <p:txBody>
          <a:bodyPr/>
          <a:lstStyle/>
          <a:p>
            <a:fld id="{EBA0D84A-F8FF-4621-B796-64106E95673B}" type="slidenum">
              <a:rPr lang="en-US" smtClean="0"/>
              <a:t>20</a:t>
            </a:fld>
            <a:endParaRPr lang="en-US"/>
          </a:p>
        </p:txBody>
      </p:sp>
      <p:sp>
        <p:nvSpPr>
          <p:cNvPr id="4" name="TextBox 3">
            <a:extLst>
              <a:ext uri="{FF2B5EF4-FFF2-40B4-BE49-F238E27FC236}">
                <a16:creationId xmlns:a16="http://schemas.microsoft.com/office/drawing/2014/main" id="{7FDB7197-2221-4811-946A-FAFE89DF76A1}"/>
              </a:ext>
            </a:extLst>
          </p:cNvPr>
          <p:cNvSpPr txBox="1"/>
          <p:nvPr/>
        </p:nvSpPr>
        <p:spPr>
          <a:xfrm>
            <a:off x="361950" y="1663468"/>
            <a:ext cx="11468099" cy="3970318"/>
          </a:xfrm>
          <a:prstGeom prst="rect">
            <a:avLst/>
          </a:prstGeom>
          <a:noFill/>
        </p:spPr>
        <p:txBody>
          <a:bodyPr wrap="square" rtlCol="0" anchor="ctr">
            <a:spAutoFit/>
          </a:bodyPr>
          <a:lstStyle/>
          <a:p>
            <a:pPr marL="571500" indent="-571500">
              <a:buFont typeface="Arial" panose="020B0604020202020204" pitchFamily="34" charset="0"/>
              <a:buChar char="•"/>
            </a:pPr>
            <a:r>
              <a:rPr lang="en-US" sz="3600" dirty="0"/>
              <a:t>All publicly archived ACTIVATE products can be found at </a:t>
            </a:r>
            <a:r>
              <a:rPr lang="en-US" sz="3600" dirty="0">
                <a:hlinkClick r:id="rId2"/>
              </a:rPr>
              <a:t>https://doi.org/10.5067/SUBORBITAL/ACTIVATE/DATA001</a:t>
            </a:r>
            <a:endParaRPr lang="en-US" sz="3600" dirty="0"/>
          </a:p>
          <a:p>
            <a:pPr marL="571500" indent="-571500">
              <a:buFont typeface="Arial" panose="020B0604020202020204" pitchFamily="34" charset="0"/>
              <a:buChar char="•"/>
            </a:pPr>
            <a:r>
              <a:rPr lang="en-US" sz="3600" dirty="0">
                <a:solidFill>
                  <a:srgbClr val="FF33CC"/>
                </a:solidFill>
              </a:rPr>
              <a:t>NOTE: Ensure you have a free account registered with </a:t>
            </a:r>
            <a:r>
              <a:rPr lang="en-US" sz="3600" dirty="0">
                <a:hlinkClick r:id="rId3"/>
              </a:rPr>
              <a:t>earthdata.nasa.gov</a:t>
            </a:r>
            <a:r>
              <a:rPr lang="en-US" sz="3600" dirty="0"/>
              <a:t> </a:t>
            </a:r>
            <a:r>
              <a:rPr lang="en-US" sz="3600" dirty="0">
                <a:solidFill>
                  <a:srgbClr val="FF33CC"/>
                </a:solidFill>
              </a:rPr>
              <a:t>(See SetupEarthDataLogin.pdf)</a:t>
            </a:r>
            <a:r>
              <a:rPr lang="en-US" sz="3600" dirty="0"/>
              <a:t>	</a:t>
            </a:r>
          </a:p>
          <a:p>
            <a:pPr marL="571500" indent="-571500">
              <a:buFont typeface="Arial" panose="020B0604020202020204" pitchFamily="34" charset="0"/>
              <a:buChar char="•"/>
            </a:pPr>
            <a:r>
              <a:rPr lang="en-US" sz="3600" dirty="0"/>
              <a:t>This section will walk through the downloading of in situ and remote sensing data for the ACTIVATE research flight that occurred on the 28 August 2020.</a:t>
            </a:r>
          </a:p>
        </p:txBody>
      </p:sp>
    </p:spTree>
    <p:extLst>
      <p:ext uri="{BB962C8B-B14F-4D97-AF65-F5344CB8AC3E}">
        <p14:creationId xmlns:p14="http://schemas.microsoft.com/office/powerpoint/2010/main" val="11286007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D608A-4BD4-46AA-BBB9-748D29EFD9DB}"/>
              </a:ext>
            </a:extLst>
          </p:cNvPr>
          <p:cNvSpPr>
            <a:spLocks noGrp="1"/>
          </p:cNvSpPr>
          <p:nvPr>
            <p:ph type="title"/>
          </p:nvPr>
        </p:nvSpPr>
        <p:spPr/>
        <p:txBody>
          <a:bodyPr/>
          <a:lstStyle/>
          <a:p>
            <a:r>
              <a:rPr lang="en-US" sz="4000" dirty="0"/>
              <a:t>ACTIVATE Data Archive</a:t>
            </a:r>
            <a:endParaRPr lang="en-US" dirty="0"/>
          </a:p>
        </p:txBody>
      </p:sp>
      <p:sp>
        <p:nvSpPr>
          <p:cNvPr id="3" name="Slide Number Placeholder 2">
            <a:extLst>
              <a:ext uri="{FF2B5EF4-FFF2-40B4-BE49-F238E27FC236}">
                <a16:creationId xmlns:a16="http://schemas.microsoft.com/office/drawing/2014/main" id="{58ABC920-36CF-4355-9F20-2343B2780ABF}"/>
              </a:ext>
            </a:extLst>
          </p:cNvPr>
          <p:cNvSpPr>
            <a:spLocks noGrp="1"/>
          </p:cNvSpPr>
          <p:nvPr>
            <p:ph type="sldNum" sz="quarter" idx="10"/>
          </p:nvPr>
        </p:nvSpPr>
        <p:spPr/>
        <p:txBody>
          <a:bodyPr/>
          <a:lstStyle/>
          <a:p>
            <a:fld id="{EBA0D84A-F8FF-4621-B796-64106E95673B}" type="slidenum">
              <a:rPr lang="en-US" smtClean="0"/>
              <a:t>21</a:t>
            </a:fld>
            <a:endParaRPr lang="en-US"/>
          </a:p>
        </p:txBody>
      </p:sp>
      <p:sp>
        <p:nvSpPr>
          <p:cNvPr id="20" name="TextBox 19">
            <a:extLst>
              <a:ext uri="{FF2B5EF4-FFF2-40B4-BE49-F238E27FC236}">
                <a16:creationId xmlns:a16="http://schemas.microsoft.com/office/drawing/2014/main" id="{340B6C84-09AA-4917-7BA3-D936122DEA43}"/>
              </a:ext>
            </a:extLst>
          </p:cNvPr>
          <p:cNvSpPr txBox="1"/>
          <p:nvPr/>
        </p:nvSpPr>
        <p:spPr>
          <a:xfrm>
            <a:off x="202817" y="1154065"/>
            <a:ext cx="4651816" cy="2554545"/>
          </a:xfrm>
          <a:prstGeom prst="rect">
            <a:avLst/>
          </a:prstGeom>
          <a:noFill/>
        </p:spPr>
        <p:txBody>
          <a:bodyPr wrap="square">
            <a:spAutoFit/>
          </a:bodyPr>
          <a:lstStyle/>
          <a:p>
            <a:r>
              <a:rPr lang="en-US" sz="3200" dirty="0">
                <a:solidFill>
                  <a:srgbClr val="FF0000"/>
                </a:solidFill>
              </a:rPr>
              <a:t>1) Go to </a:t>
            </a:r>
            <a:r>
              <a:rPr lang="en-US" sz="3200" dirty="0">
                <a:hlinkClick r:id="rId2"/>
              </a:rPr>
              <a:t>ASDC | SOOT Power User Interface</a:t>
            </a:r>
            <a:endParaRPr lang="en-US" sz="3200" dirty="0"/>
          </a:p>
          <a:p>
            <a:r>
              <a:rPr lang="en-US" sz="3200" dirty="0"/>
              <a:t>(</a:t>
            </a:r>
            <a:r>
              <a:rPr lang="en-US" sz="3200" dirty="0">
                <a:hlinkClick r:id="rId2"/>
              </a:rPr>
              <a:t>https://asdc.larc.nasa.gov/soot/power-user/ACTIVATE/2020</a:t>
            </a:r>
            <a:r>
              <a:rPr lang="en-US" sz="3200" dirty="0"/>
              <a:t>)</a:t>
            </a:r>
          </a:p>
        </p:txBody>
      </p:sp>
      <p:pic>
        <p:nvPicPr>
          <p:cNvPr id="8" name="Picture 7">
            <a:extLst>
              <a:ext uri="{FF2B5EF4-FFF2-40B4-BE49-F238E27FC236}">
                <a16:creationId xmlns:a16="http://schemas.microsoft.com/office/drawing/2014/main" id="{B659FF83-4789-9FF3-E867-6F81AC838A86}"/>
              </a:ext>
            </a:extLst>
          </p:cNvPr>
          <p:cNvPicPr>
            <a:picLocks noChangeAspect="1"/>
          </p:cNvPicPr>
          <p:nvPr/>
        </p:nvPicPr>
        <p:blipFill rotWithShape="1">
          <a:blip r:embed="rId3"/>
          <a:srcRect r="56225"/>
          <a:stretch/>
        </p:blipFill>
        <p:spPr>
          <a:xfrm>
            <a:off x="0" y="3708610"/>
            <a:ext cx="4207702" cy="2934109"/>
          </a:xfrm>
          <a:prstGeom prst="rect">
            <a:avLst/>
          </a:prstGeom>
        </p:spPr>
      </p:pic>
      <p:pic>
        <p:nvPicPr>
          <p:cNvPr id="25" name="Picture 24">
            <a:extLst>
              <a:ext uri="{FF2B5EF4-FFF2-40B4-BE49-F238E27FC236}">
                <a16:creationId xmlns:a16="http://schemas.microsoft.com/office/drawing/2014/main" id="{1783FF94-E7C1-D490-4CCC-7D04A9CC18DA}"/>
              </a:ext>
            </a:extLst>
          </p:cNvPr>
          <p:cNvPicPr>
            <a:picLocks noChangeAspect="1"/>
          </p:cNvPicPr>
          <p:nvPr/>
        </p:nvPicPr>
        <p:blipFill>
          <a:blip r:embed="rId4"/>
          <a:stretch>
            <a:fillRect/>
          </a:stretch>
        </p:blipFill>
        <p:spPr>
          <a:xfrm>
            <a:off x="4816364" y="1129269"/>
            <a:ext cx="6961645" cy="5158682"/>
          </a:xfrm>
          <a:prstGeom prst="rect">
            <a:avLst/>
          </a:prstGeom>
        </p:spPr>
      </p:pic>
      <p:sp>
        <p:nvSpPr>
          <p:cNvPr id="26" name="Oval 25">
            <a:extLst>
              <a:ext uri="{FF2B5EF4-FFF2-40B4-BE49-F238E27FC236}">
                <a16:creationId xmlns:a16="http://schemas.microsoft.com/office/drawing/2014/main" id="{F319A280-CEAD-6DEB-39FA-2431B7C85552}"/>
              </a:ext>
            </a:extLst>
          </p:cNvPr>
          <p:cNvSpPr/>
          <p:nvPr/>
        </p:nvSpPr>
        <p:spPr>
          <a:xfrm>
            <a:off x="2460568" y="5522086"/>
            <a:ext cx="890924" cy="35362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5C480B04-E0F9-3CCD-2143-45B75B24ACAE}"/>
              </a:ext>
            </a:extLst>
          </p:cNvPr>
          <p:cNvSpPr/>
          <p:nvPr/>
        </p:nvSpPr>
        <p:spPr>
          <a:xfrm>
            <a:off x="4668819" y="5974839"/>
            <a:ext cx="6961644" cy="35362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99B15869-9D07-13AF-2CC9-F65C6D1031CF}"/>
              </a:ext>
            </a:extLst>
          </p:cNvPr>
          <p:cNvSpPr/>
          <p:nvPr/>
        </p:nvSpPr>
        <p:spPr>
          <a:xfrm>
            <a:off x="4735321" y="1064718"/>
            <a:ext cx="2401068" cy="35362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559C565F-7AB5-B58C-3568-D40CAA302630}"/>
              </a:ext>
            </a:extLst>
          </p:cNvPr>
          <p:cNvSpPr/>
          <p:nvPr/>
        </p:nvSpPr>
        <p:spPr>
          <a:xfrm>
            <a:off x="1821949" y="4438535"/>
            <a:ext cx="507077" cy="35362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C58ACA1E-D3B1-BDF2-4BCD-D5D3A6B969CD}"/>
              </a:ext>
            </a:extLst>
          </p:cNvPr>
          <p:cNvSpPr txBox="1"/>
          <p:nvPr/>
        </p:nvSpPr>
        <p:spPr>
          <a:xfrm>
            <a:off x="2329026" y="4043456"/>
            <a:ext cx="1734433" cy="1077218"/>
          </a:xfrm>
          <a:prstGeom prst="rect">
            <a:avLst/>
          </a:prstGeom>
          <a:solidFill>
            <a:schemeClr val="bg1">
              <a:alpha val="50000"/>
            </a:schemeClr>
          </a:solidFill>
        </p:spPr>
        <p:txBody>
          <a:bodyPr wrap="square">
            <a:spAutoFit/>
          </a:bodyPr>
          <a:lstStyle/>
          <a:p>
            <a:r>
              <a:rPr lang="en-US" sz="3200" dirty="0">
                <a:solidFill>
                  <a:srgbClr val="FF0000"/>
                </a:solidFill>
              </a:rPr>
              <a:t>2) Select “2020”</a:t>
            </a:r>
            <a:endParaRPr lang="en-US" sz="3200" dirty="0"/>
          </a:p>
        </p:txBody>
      </p:sp>
      <p:sp>
        <p:nvSpPr>
          <p:cNvPr id="32" name="TextBox 31">
            <a:extLst>
              <a:ext uri="{FF2B5EF4-FFF2-40B4-BE49-F238E27FC236}">
                <a16:creationId xmlns:a16="http://schemas.microsoft.com/office/drawing/2014/main" id="{2F687142-C6B7-9798-7ED9-D67AA74D8566}"/>
              </a:ext>
            </a:extLst>
          </p:cNvPr>
          <p:cNvSpPr txBox="1"/>
          <p:nvPr/>
        </p:nvSpPr>
        <p:spPr>
          <a:xfrm>
            <a:off x="476330" y="5447843"/>
            <a:ext cx="1910466" cy="1077218"/>
          </a:xfrm>
          <a:prstGeom prst="rect">
            <a:avLst/>
          </a:prstGeom>
          <a:solidFill>
            <a:schemeClr val="bg1">
              <a:alpha val="50000"/>
            </a:schemeClr>
          </a:solidFill>
        </p:spPr>
        <p:txBody>
          <a:bodyPr wrap="square">
            <a:spAutoFit/>
          </a:bodyPr>
          <a:lstStyle/>
          <a:p>
            <a:r>
              <a:rPr lang="en-US" sz="3200" dirty="0">
                <a:solidFill>
                  <a:srgbClr val="FF0000"/>
                </a:solidFill>
              </a:rPr>
              <a:t>3) Select “MERGE”</a:t>
            </a:r>
            <a:endParaRPr lang="en-US" sz="3200" dirty="0"/>
          </a:p>
        </p:txBody>
      </p:sp>
      <p:sp>
        <p:nvSpPr>
          <p:cNvPr id="33" name="TextBox 32">
            <a:extLst>
              <a:ext uri="{FF2B5EF4-FFF2-40B4-BE49-F238E27FC236}">
                <a16:creationId xmlns:a16="http://schemas.microsoft.com/office/drawing/2014/main" id="{0C4A2DC7-3DF4-F98C-D5A0-BB7CB78D5E48}"/>
              </a:ext>
            </a:extLst>
          </p:cNvPr>
          <p:cNvSpPr txBox="1"/>
          <p:nvPr/>
        </p:nvSpPr>
        <p:spPr>
          <a:xfrm>
            <a:off x="7136390" y="967968"/>
            <a:ext cx="4494074" cy="1077218"/>
          </a:xfrm>
          <a:prstGeom prst="rect">
            <a:avLst/>
          </a:prstGeom>
          <a:solidFill>
            <a:schemeClr val="bg1">
              <a:alpha val="50000"/>
            </a:schemeClr>
          </a:solidFill>
        </p:spPr>
        <p:txBody>
          <a:bodyPr wrap="square">
            <a:spAutoFit/>
          </a:bodyPr>
          <a:lstStyle/>
          <a:p>
            <a:r>
              <a:rPr lang="en-US" sz="3200" dirty="0">
                <a:solidFill>
                  <a:srgbClr val="FF0000"/>
                </a:solidFill>
              </a:rPr>
              <a:t>4) Select “HU25_MRG60_SECOND”</a:t>
            </a:r>
            <a:endParaRPr lang="en-US" sz="3200" dirty="0"/>
          </a:p>
        </p:txBody>
      </p:sp>
      <p:sp>
        <p:nvSpPr>
          <p:cNvPr id="34" name="TextBox 33">
            <a:extLst>
              <a:ext uri="{FF2B5EF4-FFF2-40B4-BE49-F238E27FC236}">
                <a16:creationId xmlns:a16="http://schemas.microsoft.com/office/drawing/2014/main" id="{69BF15F3-C545-6036-D9BD-57B97BEBB803}"/>
              </a:ext>
            </a:extLst>
          </p:cNvPr>
          <p:cNvSpPr txBox="1"/>
          <p:nvPr/>
        </p:nvSpPr>
        <p:spPr>
          <a:xfrm>
            <a:off x="4521690" y="4897522"/>
            <a:ext cx="7670310" cy="1077218"/>
          </a:xfrm>
          <a:prstGeom prst="rect">
            <a:avLst/>
          </a:prstGeom>
          <a:solidFill>
            <a:schemeClr val="bg1">
              <a:alpha val="50000"/>
            </a:schemeClr>
          </a:solidFill>
        </p:spPr>
        <p:txBody>
          <a:bodyPr wrap="square">
            <a:spAutoFit/>
          </a:bodyPr>
          <a:lstStyle/>
          <a:p>
            <a:r>
              <a:rPr lang="en-US" sz="3200" dirty="0">
                <a:solidFill>
                  <a:srgbClr val="FF0000"/>
                </a:solidFill>
              </a:rPr>
              <a:t>5) Check the box next to “HU25_MRG60_SECOND_20200828_R0.ict”</a:t>
            </a:r>
            <a:endParaRPr lang="en-US" sz="3200" dirty="0"/>
          </a:p>
        </p:txBody>
      </p:sp>
    </p:spTree>
    <p:extLst>
      <p:ext uri="{BB962C8B-B14F-4D97-AF65-F5344CB8AC3E}">
        <p14:creationId xmlns:p14="http://schemas.microsoft.com/office/powerpoint/2010/main" val="33351201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D608A-4BD4-46AA-BBB9-748D29EFD9DB}"/>
              </a:ext>
            </a:extLst>
          </p:cNvPr>
          <p:cNvSpPr>
            <a:spLocks noGrp="1"/>
          </p:cNvSpPr>
          <p:nvPr>
            <p:ph type="title"/>
          </p:nvPr>
        </p:nvSpPr>
        <p:spPr/>
        <p:txBody>
          <a:bodyPr/>
          <a:lstStyle/>
          <a:p>
            <a:r>
              <a:rPr lang="en-US" sz="4000" dirty="0"/>
              <a:t>ACTIVATE Data Archive</a:t>
            </a:r>
            <a:endParaRPr lang="en-US" dirty="0"/>
          </a:p>
        </p:txBody>
      </p:sp>
      <p:sp>
        <p:nvSpPr>
          <p:cNvPr id="3" name="Slide Number Placeholder 2">
            <a:extLst>
              <a:ext uri="{FF2B5EF4-FFF2-40B4-BE49-F238E27FC236}">
                <a16:creationId xmlns:a16="http://schemas.microsoft.com/office/drawing/2014/main" id="{58ABC920-36CF-4355-9F20-2343B2780ABF}"/>
              </a:ext>
            </a:extLst>
          </p:cNvPr>
          <p:cNvSpPr>
            <a:spLocks noGrp="1"/>
          </p:cNvSpPr>
          <p:nvPr>
            <p:ph type="sldNum" sz="quarter" idx="10"/>
          </p:nvPr>
        </p:nvSpPr>
        <p:spPr/>
        <p:txBody>
          <a:bodyPr/>
          <a:lstStyle/>
          <a:p>
            <a:fld id="{EBA0D84A-F8FF-4621-B796-64106E95673B}" type="slidenum">
              <a:rPr lang="en-US" smtClean="0"/>
              <a:t>22</a:t>
            </a:fld>
            <a:endParaRPr lang="en-US"/>
          </a:p>
        </p:txBody>
      </p:sp>
      <p:pic>
        <p:nvPicPr>
          <p:cNvPr id="8" name="Picture 7">
            <a:extLst>
              <a:ext uri="{FF2B5EF4-FFF2-40B4-BE49-F238E27FC236}">
                <a16:creationId xmlns:a16="http://schemas.microsoft.com/office/drawing/2014/main" id="{B659FF83-4789-9FF3-E867-6F81AC838A86}"/>
              </a:ext>
            </a:extLst>
          </p:cNvPr>
          <p:cNvPicPr>
            <a:picLocks noChangeAspect="1"/>
          </p:cNvPicPr>
          <p:nvPr/>
        </p:nvPicPr>
        <p:blipFill rotWithShape="1">
          <a:blip r:embed="rId2"/>
          <a:srcRect t="3046" b="1684"/>
          <a:stretch/>
        </p:blipFill>
        <p:spPr>
          <a:xfrm>
            <a:off x="156480" y="1471353"/>
            <a:ext cx="4019811" cy="2970132"/>
          </a:xfrm>
          <a:prstGeom prst="rect">
            <a:avLst/>
          </a:prstGeom>
        </p:spPr>
      </p:pic>
      <p:pic>
        <p:nvPicPr>
          <p:cNvPr id="25" name="Picture 24">
            <a:extLst>
              <a:ext uri="{FF2B5EF4-FFF2-40B4-BE49-F238E27FC236}">
                <a16:creationId xmlns:a16="http://schemas.microsoft.com/office/drawing/2014/main" id="{1783FF94-E7C1-D490-4CCC-7D04A9CC18DA}"/>
              </a:ext>
            </a:extLst>
          </p:cNvPr>
          <p:cNvPicPr>
            <a:picLocks noChangeAspect="1"/>
          </p:cNvPicPr>
          <p:nvPr/>
        </p:nvPicPr>
        <p:blipFill>
          <a:blip r:embed="rId3"/>
          <a:srcRect/>
          <a:stretch/>
        </p:blipFill>
        <p:spPr>
          <a:xfrm>
            <a:off x="4343055" y="870162"/>
            <a:ext cx="7717756" cy="5579895"/>
          </a:xfrm>
          <a:prstGeom prst="rect">
            <a:avLst/>
          </a:prstGeom>
        </p:spPr>
      </p:pic>
      <p:sp>
        <p:nvSpPr>
          <p:cNvPr id="9" name="Oval 8">
            <a:extLst>
              <a:ext uri="{FF2B5EF4-FFF2-40B4-BE49-F238E27FC236}">
                <a16:creationId xmlns:a16="http://schemas.microsoft.com/office/drawing/2014/main" id="{A79AA2FB-E99F-C860-8C6B-39BF16784ECF}"/>
              </a:ext>
            </a:extLst>
          </p:cNvPr>
          <p:cNvSpPr/>
          <p:nvPr/>
        </p:nvSpPr>
        <p:spPr>
          <a:xfrm>
            <a:off x="156481" y="3300153"/>
            <a:ext cx="890924" cy="35362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EF69324-722F-3C9B-CD88-291956B8856E}"/>
              </a:ext>
            </a:extLst>
          </p:cNvPr>
          <p:cNvSpPr txBox="1"/>
          <p:nvPr/>
        </p:nvSpPr>
        <p:spPr>
          <a:xfrm>
            <a:off x="1047405" y="3219511"/>
            <a:ext cx="1910466" cy="1077218"/>
          </a:xfrm>
          <a:prstGeom prst="rect">
            <a:avLst/>
          </a:prstGeom>
          <a:solidFill>
            <a:schemeClr val="bg1">
              <a:alpha val="50000"/>
            </a:schemeClr>
          </a:solidFill>
        </p:spPr>
        <p:txBody>
          <a:bodyPr wrap="square">
            <a:spAutoFit/>
          </a:bodyPr>
          <a:lstStyle/>
          <a:p>
            <a:r>
              <a:rPr lang="en-US" sz="3200" dirty="0">
                <a:solidFill>
                  <a:srgbClr val="FF0000"/>
                </a:solidFill>
              </a:rPr>
              <a:t>6) Select “HU25”</a:t>
            </a:r>
            <a:endParaRPr lang="en-US" sz="3200" dirty="0"/>
          </a:p>
        </p:txBody>
      </p:sp>
      <p:sp>
        <p:nvSpPr>
          <p:cNvPr id="11" name="Oval 10">
            <a:extLst>
              <a:ext uri="{FF2B5EF4-FFF2-40B4-BE49-F238E27FC236}">
                <a16:creationId xmlns:a16="http://schemas.microsoft.com/office/drawing/2014/main" id="{22DA6FF4-66DB-30A8-84D5-99AA4A80CFEA}"/>
              </a:ext>
            </a:extLst>
          </p:cNvPr>
          <p:cNvSpPr/>
          <p:nvPr/>
        </p:nvSpPr>
        <p:spPr>
          <a:xfrm>
            <a:off x="4637312" y="6096431"/>
            <a:ext cx="6961644" cy="35362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B3D485D-3D24-CEAB-E47B-93989D69D5AA}"/>
              </a:ext>
            </a:extLst>
          </p:cNvPr>
          <p:cNvSpPr txBox="1"/>
          <p:nvPr/>
        </p:nvSpPr>
        <p:spPr>
          <a:xfrm>
            <a:off x="4490183" y="5019114"/>
            <a:ext cx="7670310" cy="1077218"/>
          </a:xfrm>
          <a:prstGeom prst="rect">
            <a:avLst/>
          </a:prstGeom>
          <a:solidFill>
            <a:schemeClr val="bg1">
              <a:alpha val="50000"/>
            </a:schemeClr>
          </a:solidFill>
        </p:spPr>
        <p:txBody>
          <a:bodyPr wrap="square">
            <a:spAutoFit/>
          </a:bodyPr>
          <a:lstStyle/>
          <a:p>
            <a:r>
              <a:rPr lang="en-US" sz="3200" dirty="0">
                <a:solidFill>
                  <a:srgbClr val="FF0000"/>
                </a:solidFill>
              </a:rPr>
              <a:t>8) Check the box next to “ACTIVATE-LEGFLAGS_HU25_20200828_R1.ict”</a:t>
            </a:r>
            <a:endParaRPr lang="en-US" sz="3200" dirty="0"/>
          </a:p>
        </p:txBody>
      </p:sp>
      <p:sp>
        <p:nvSpPr>
          <p:cNvPr id="13" name="Oval 12">
            <a:extLst>
              <a:ext uri="{FF2B5EF4-FFF2-40B4-BE49-F238E27FC236}">
                <a16:creationId xmlns:a16="http://schemas.microsoft.com/office/drawing/2014/main" id="{51AE26BB-8F2B-7C17-0823-F87814B5FEFD}"/>
              </a:ext>
            </a:extLst>
          </p:cNvPr>
          <p:cNvSpPr/>
          <p:nvPr/>
        </p:nvSpPr>
        <p:spPr>
          <a:xfrm>
            <a:off x="4243373" y="800407"/>
            <a:ext cx="2401068" cy="35362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C9C692A-9868-5D9C-1F0E-6709779CA0AF}"/>
              </a:ext>
            </a:extLst>
          </p:cNvPr>
          <p:cNvSpPr txBox="1"/>
          <p:nvPr/>
        </p:nvSpPr>
        <p:spPr>
          <a:xfrm>
            <a:off x="6644441" y="604139"/>
            <a:ext cx="4954514" cy="584775"/>
          </a:xfrm>
          <a:prstGeom prst="rect">
            <a:avLst/>
          </a:prstGeom>
          <a:solidFill>
            <a:schemeClr val="bg1">
              <a:alpha val="50000"/>
            </a:schemeClr>
          </a:solidFill>
        </p:spPr>
        <p:txBody>
          <a:bodyPr wrap="square">
            <a:spAutoFit/>
          </a:bodyPr>
          <a:lstStyle/>
          <a:p>
            <a:r>
              <a:rPr lang="en-US" sz="3200" dirty="0">
                <a:solidFill>
                  <a:srgbClr val="FF0000"/>
                </a:solidFill>
              </a:rPr>
              <a:t>7) Select “ANDREA CORRAL”</a:t>
            </a:r>
            <a:endParaRPr lang="en-US" sz="3200" dirty="0"/>
          </a:p>
        </p:txBody>
      </p:sp>
    </p:spTree>
    <p:extLst>
      <p:ext uri="{BB962C8B-B14F-4D97-AF65-F5344CB8AC3E}">
        <p14:creationId xmlns:p14="http://schemas.microsoft.com/office/powerpoint/2010/main" val="4257835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D608A-4BD4-46AA-BBB9-748D29EFD9DB}"/>
              </a:ext>
            </a:extLst>
          </p:cNvPr>
          <p:cNvSpPr>
            <a:spLocks noGrp="1"/>
          </p:cNvSpPr>
          <p:nvPr>
            <p:ph type="title"/>
          </p:nvPr>
        </p:nvSpPr>
        <p:spPr/>
        <p:txBody>
          <a:bodyPr/>
          <a:lstStyle/>
          <a:p>
            <a:r>
              <a:rPr lang="en-US" sz="4000" dirty="0"/>
              <a:t>ACTIVATE Data Archive</a:t>
            </a:r>
            <a:endParaRPr lang="en-US" dirty="0"/>
          </a:p>
        </p:txBody>
      </p:sp>
      <p:sp>
        <p:nvSpPr>
          <p:cNvPr id="3" name="Slide Number Placeholder 2">
            <a:extLst>
              <a:ext uri="{FF2B5EF4-FFF2-40B4-BE49-F238E27FC236}">
                <a16:creationId xmlns:a16="http://schemas.microsoft.com/office/drawing/2014/main" id="{58ABC920-36CF-4355-9F20-2343B2780ABF}"/>
              </a:ext>
            </a:extLst>
          </p:cNvPr>
          <p:cNvSpPr>
            <a:spLocks noGrp="1"/>
          </p:cNvSpPr>
          <p:nvPr>
            <p:ph type="sldNum" sz="quarter" idx="10"/>
          </p:nvPr>
        </p:nvSpPr>
        <p:spPr/>
        <p:txBody>
          <a:bodyPr/>
          <a:lstStyle/>
          <a:p>
            <a:fld id="{EBA0D84A-F8FF-4621-B796-64106E95673B}" type="slidenum">
              <a:rPr lang="en-US" smtClean="0"/>
              <a:t>23</a:t>
            </a:fld>
            <a:endParaRPr lang="en-US"/>
          </a:p>
        </p:txBody>
      </p:sp>
      <p:pic>
        <p:nvPicPr>
          <p:cNvPr id="8" name="Picture 7">
            <a:extLst>
              <a:ext uri="{FF2B5EF4-FFF2-40B4-BE49-F238E27FC236}">
                <a16:creationId xmlns:a16="http://schemas.microsoft.com/office/drawing/2014/main" id="{B659FF83-4789-9FF3-E867-6F81AC838A86}"/>
              </a:ext>
            </a:extLst>
          </p:cNvPr>
          <p:cNvPicPr>
            <a:picLocks noChangeAspect="1"/>
          </p:cNvPicPr>
          <p:nvPr/>
        </p:nvPicPr>
        <p:blipFill rotWithShape="1">
          <a:blip r:embed="rId2"/>
          <a:srcRect l="493" r="493"/>
          <a:stretch/>
        </p:blipFill>
        <p:spPr>
          <a:xfrm>
            <a:off x="156480" y="1471353"/>
            <a:ext cx="4019811" cy="2970132"/>
          </a:xfrm>
          <a:prstGeom prst="rect">
            <a:avLst/>
          </a:prstGeom>
        </p:spPr>
      </p:pic>
      <p:grpSp>
        <p:nvGrpSpPr>
          <p:cNvPr id="9" name="Group 8">
            <a:extLst>
              <a:ext uri="{FF2B5EF4-FFF2-40B4-BE49-F238E27FC236}">
                <a16:creationId xmlns:a16="http://schemas.microsoft.com/office/drawing/2014/main" id="{0890CB41-2E4D-7603-4AFC-0863BF181CCA}"/>
              </a:ext>
            </a:extLst>
          </p:cNvPr>
          <p:cNvGrpSpPr/>
          <p:nvPr/>
        </p:nvGrpSpPr>
        <p:grpSpPr>
          <a:xfrm>
            <a:off x="4173946" y="981066"/>
            <a:ext cx="7886864" cy="1784452"/>
            <a:chOff x="4173946" y="1370300"/>
            <a:chExt cx="7886864" cy="1784452"/>
          </a:xfrm>
        </p:grpSpPr>
        <p:pic>
          <p:nvPicPr>
            <p:cNvPr id="5" name="Picture 4">
              <a:extLst>
                <a:ext uri="{FF2B5EF4-FFF2-40B4-BE49-F238E27FC236}">
                  <a16:creationId xmlns:a16="http://schemas.microsoft.com/office/drawing/2014/main" id="{84A735E7-771D-BF50-E4FC-94874F417075}"/>
                </a:ext>
              </a:extLst>
            </p:cNvPr>
            <p:cNvPicPr>
              <a:picLocks noChangeAspect="1"/>
            </p:cNvPicPr>
            <p:nvPr/>
          </p:nvPicPr>
          <p:blipFill rotWithShape="1">
            <a:blip r:embed="rId3"/>
            <a:srcRect l="1125" r="2385"/>
            <a:stretch/>
          </p:blipFill>
          <p:spPr>
            <a:xfrm>
              <a:off x="4173946" y="1370300"/>
              <a:ext cx="7886864" cy="822568"/>
            </a:xfrm>
            <a:prstGeom prst="rect">
              <a:avLst/>
            </a:prstGeom>
          </p:spPr>
        </p:pic>
        <p:pic>
          <p:nvPicPr>
            <p:cNvPr id="7" name="Picture 6">
              <a:extLst>
                <a:ext uri="{FF2B5EF4-FFF2-40B4-BE49-F238E27FC236}">
                  <a16:creationId xmlns:a16="http://schemas.microsoft.com/office/drawing/2014/main" id="{CBEA9349-FE4D-4F92-36F3-4A1408C0273A}"/>
                </a:ext>
              </a:extLst>
            </p:cNvPr>
            <p:cNvPicPr>
              <a:picLocks noChangeAspect="1"/>
            </p:cNvPicPr>
            <p:nvPr/>
          </p:nvPicPr>
          <p:blipFill rotWithShape="1">
            <a:blip r:embed="rId4"/>
            <a:srcRect r="1637"/>
            <a:stretch/>
          </p:blipFill>
          <p:spPr>
            <a:xfrm>
              <a:off x="4176291" y="2192867"/>
              <a:ext cx="7884519" cy="961885"/>
            </a:xfrm>
            <a:prstGeom prst="rect">
              <a:avLst/>
            </a:prstGeom>
          </p:spPr>
        </p:pic>
      </p:grpSp>
      <p:grpSp>
        <p:nvGrpSpPr>
          <p:cNvPr id="14" name="Group 13">
            <a:extLst>
              <a:ext uri="{FF2B5EF4-FFF2-40B4-BE49-F238E27FC236}">
                <a16:creationId xmlns:a16="http://schemas.microsoft.com/office/drawing/2014/main" id="{A740C8B7-C0FF-04B1-A9F7-3B5ECFEEF9FE}"/>
              </a:ext>
            </a:extLst>
          </p:cNvPr>
          <p:cNvGrpSpPr/>
          <p:nvPr/>
        </p:nvGrpSpPr>
        <p:grpSpPr>
          <a:xfrm>
            <a:off x="4176291" y="4040493"/>
            <a:ext cx="7884519" cy="1672425"/>
            <a:chOff x="4176291" y="3504266"/>
            <a:chExt cx="7884519" cy="1672425"/>
          </a:xfrm>
        </p:grpSpPr>
        <p:pic>
          <p:nvPicPr>
            <p:cNvPr id="11" name="Picture 10">
              <a:extLst>
                <a:ext uri="{FF2B5EF4-FFF2-40B4-BE49-F238E27FC236}">
                  <a16:creationId xmlns:a16="http://schemas.microsoft.com/office/drawing/2014/main" id="{9C5273CC-264E-ED2D-4BAD-F301C8B752ED}"/>
                </a:ext>
              </a:extLst>
            </p:cNvPr>
            <p:cNvPicPr>
              <a:picLocks noChangeAspect="1"/>
            </p:cNvPicPr>
            <p:nvPr/>
          </p:nvPicPr>
          <p:blipFill>
            <a:blip r:embed="rId5"/>
            <a:stretch>
              <a:fillRect/>
            </a:stretch>
          </p:blipFill>
          <p:spPr>
            <a:xfrm>
              <a:off x="4193830" y="3504266"/>
              <a:ext cx="7866980" cy="836729"/>
            </a:xfrm>
            <a:prstGeom prst="rect">
              <a:avLst/>
            </a:prstGeom>
          </p:spPr>
        </p:pic>
        <p:pic>
          <p:nvPicPr>
            <p:cNvPr id="13" name="Picture 12">
              <a:extLst>
                <a:ext uri="{FF2B5EF4-FFF2-40B4-BE49-F238E27FC236}">
                  <a16:creationId xmlns:a16="http://schemas.microsoft.com/office/drawing/2014/main" id="{FEE6BA84-B827-6BCE-ECD3-5A47C28DDF66}"/>
                </a:ext>
              </a:extLst>
            </p:cNvPr>
            <p:cNvPicPr>
              <a:picLocks noChangeAspect="1"/>
            </p:cNvPicPr>
            <p:nvPr/>
          </p:nvPicPr>
          <p:blipFill>
            <a:blip r:embed="rId6"/>
            <a:stretch>
              <a:fillRect/>
            </a:stretch>
          </p:blipFill>
          <p:spPr>
            <a:xfrm>
              <a:off x="4176291" y="4349462"/>
              <a:ext cx="7884519" cy="827229"/>
            </a:xfrm>
            <a:prstGeom prst="rect">
              <a:avLst/>
            </a:prstGeom>
          </p:spPr>
        </p:pic>
      </p:grpSp>
      <p:sp>
        <p:nvSpPr>
          <p:cNvPr id="21" name="TextBox 20">
            <a:extLst>
              <a:ext uri="{FF2B5EF4-FFF2-40B4-BE49-F238E27FC236}">
                <a16:creationId xmlns:a16="http://schemas.microsoft.com/office/drawing/2014/main" id="{BFD04558-3775-3F38-D982-4D01BDE166C0}"/>
              </a:ext>
            </a:extLst>
          </p:cNvPr>
          <p:cNvSpPr txBox="1"/>
          <p:nvPr/>
        </p:nvSpPr>
        <p:spPr>
          <a:xfrm>
            <a:off x="910359" y="3088920"/>
            <a:ext cx="1672585" cy="1077218"/>
          </a:xfrm>
          <a:prstGeom prst="rect">
            <a:avLst/>
          </a:prstGeom>
          <a:solidFill>
            <a:schemeClr val="bg1">
              <a:alpha val="50000"/>
            </a:schemeClr>
          </a:solidFill>
        </p:spPr>
        <p:txBody>
          <a:bodyPr wrap="square">
            <a:spAutoFit/>
          </a:bodyPr>
          <a:lstStyle/>
          <a:p>
            <a:r>
              <a:rPr lang="en-US" sz="3200" dirty="0">
                <a:solidFill>
                  <a:srgbClr val="FF0000"/>
                </a:solidFill>
              </a:rPr>
              <a:t>9) Select “UC12”</a:t>
            </a:r>
            <a:endParaRPr lang="en-US" sz="3200" dirty="0"/>
          </a:p>
        </p:txBody>
      </p:sp>
      <p:sp>
        <p:nvSpPr>
          <p:cNvPr id="19" name="Oval 18">
            <a:extLst>
              <a:ext uri="{FF2B5EF4-FFF2-40B4-BE49-F238E27FC236}">
                <a16:creationId xmlns:a16="http://schemas.microsoft.com/office/drawing/2014/main" id="{5B68DBCE-8238-885A-A191-A6B00F3302D1}"/>
              </a:ext>
            </a:extLst>
          </p:cNvPr>
          <p:cNvSpPr/>
          <p:nvPr/>
        </p:nvSpPr>
        <p:spPr>
          <a:xfrm>
            <a:off x="2484901" y="3812512"/>
            <a:ext cx="890924" cy="35362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C5FCD03-C7B4-2932-3897-E498284DDD9B}"/>
              </a:ext>
            </a:extLst>
          </p:cNvPr>
          <p:cNvSpPr/>
          <p:nvPr/>
        </p:nvSpPr>
        <p:spPr>
          <a:xfrm>
            <a:off x="4173945" y="981066"/>
            <a:ext cx="2260835" cy="35362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C646EEB3-FC41-32BD-E073-D20CA4AE61FA}"/>
              </a:ext>
            </a:extLst>
          </p:cNvPr>
          <p:cNvSpPr txBox="1"/>
          <p:nvPr/>
        </p:nvSpPr>
        <p:spPr>
          <a:xfrm>
            <a:off x="6559087" y="701099"/>
            <a:ext cx="5393445" cy="584775"/>
          </a:xfrm>
          <a:prstGeom prst="rect">
            <a:avLst/>
          </a:prstGeom>
          <a:solidFill>
            <a:schemeClr val="bg1">
              <a:alpha val="50000"/>
            </a:schemeClr>
          </a:solidFill>
        </p:spPr>
        <p:txBody>
          <a:bodyPr wrap="square">
            <a:spAutoFit/>
          </a:bodyPr>
          <a:lstStyle/>
          <a:p>
            <a:r>
              <a:rPr lang="en-US" sz="3200" dirty="0">
                <a:solidFill>
                  <a:srgbClr val="FF0000"/>
                </a:solidFill>
              </a:rPr>
              <a:t>10) Select “CHRIS HOSTETLER”</a:t>
            </a:r>
            <a:endParaRPr lang="en-US" sz="3200" dirty="0"/>
          </a:p>
        </p:txBody>
      </p:sp>
      <p:sp>
        <p:nvSpPr>
          <p:cNvPr id="24" name="Oval 23">
            <a:extLst>
              <a:ext uri="{FF2B5EF4-FFF2-40B4-BE49-F238E27FC236}">
                <a16:creationId xmlns:a16="http://schemas.microsoft.com/office/drawing/2014/main" id="{B89305FF-C096-92B3-748F-695B8ADBAA64}"/>
              </a:ext>
            </a:extLst>
          </p:cNvPr>
          <p:cNvSpPr/>
          <p:nvPr/>
        </p:nvSpPr>
        <p:spPr>
          <a:xfrm>
            <a:off x="4180842" y="2293281"/>
            <a:ext cx="7854678" cy="35362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171695CB-2246-484D-28B1-6D0859006C9E}"/>
              </a:ext>
            </a:extLst>
          </p:cNvPr>
          <p:cNvSpPr txBox="1"/>
          <p:nvPr/>
        </p:nvSpPr>
        <p:spPr>
          <a:xfrm>
            <a:off x="4282223" y="2560849"/>
            <a:ext cx="7670310" cy="1077218"/>
          </a:xfrm>
          <a:prstGeom prst="rect">
            <a:avLst/>
          </a:prstGeom>
          <a:solidFill>
            <a:schemeClr val="bg1">
              <a:alpha val="50000"/>
            </a:schemeClr>
          </a:solidFill>
        </p:spPr>
        <p:txBody>
          <a:bodyPr wrap="square">
            <a:spAutoFit/>
          </a:bodyPr>
          <a:lstStyle/>
          <a:p>
            <a:r>
              <a:rPr lang="en-US" sz="3200" dirty="0">
                <a:solidFill>
                  <a:srgbClr val="FF0000"/>
                </a:solidFill>
              </a:rPr>
              <a:t>11) Check the box next to “ACTIVATE-HSRL2_UC12_20200828_R1.h5”</a:t>
            </a:r>
            <a:endParaRPr lang="en-US" sz="3200" dirty="0"/>
          </a:p>
        </p:txBody>
      </p:sp>
      <p:sp>
        <p:nvSpPr>
          <p:cNvPr id="27" name="Oval 26">
            <a:extLst>
              <a:ext uri="{FF2B5EF4-FFF2-40B4-BE49-F238E27FC236}">
                <a16:creationId xmlns:a16="http://schemas.microsoft.com/office/drawing/2014/main" id="{CEC56FCA-41B6-1D73-A9BD-790961EF2099}"/>
              </a:ext>
            </a:extLst>
          </p:cNvPr>
          <p:cNvSpPr/>
          <p:nvPr/>
        </p:nvSpPr>
        <p:spPr>
          <a:xfrm>
            <a:off x="4180842" y="3976691"/>
            <a:ext cx="2134233" cy="46479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CF41655D-CF00-6DC0-8E32-0C4A309FB96E}"/>
              </a:ext>
            </a:extLst>
          </p:cNvPr>
          <p:cNvSpPr txBox="1"/>
          <p:nvPr/>
        </p:nvSpPr>
        <p:spPr>
          <a:xfrm>
            <a:off x="6434780" y="3748105"/>
            <a:ext cx="5103056" cy="584775"/>
          </a:xfrm>
          <a:prstGeom prst="rect">
            <a:avLst/>
          </a:prstGeom>
          <a:solidFill>
            <a:schemeClr val="bg1">
              <a:alpha val="50000"/>
            </a:schemeClr>
          </a:solidFill>
        </p:spPr>
        <p:txBody>
          <a:bodyPr wrap="square">
            <a:spAutoFit/>
          </a:bodyPr>
          <a:lstStyle/>
          <a:p>
            <a:r>
              <a:rPr lang="en-US" sz="3200" dirty="0">
                <a:solidFill>
                  <a:srgbClr val="FF0000"/>
                </a:solidFill>
              </a:rPr>
              <a:t>12) Select “BRIAN CAIRNS”</a:t>
            </a:r>
            <a:endParaRPr lang="en-US" sz="3200" dirty="0"/>
          </a:p>
        </p:txBody>
      </p:sp>
      <p:sp>
        <p:nvSpPr>
          <p:cNvPr id="29" name="Oval 28">
            <a:extLst>
              <a:ext uri="{FF2B5EF4-FFF2-40B4-BE49-F238E27FC236}">
                <a16:creationId xmlns:a16="http://schemas.microsoft.com/office/drawing/2014/main" id="{78A4FBDD-6F2D-2383-8C83-02615DE27E22}"/>
              </a:ext>
            </a:extLst>
          </p:cNvPr>
          <p:cNvSpPr/>
          <p:nvPr/>
        </p:nvSpPr>
        <p:spPr>
          <a:xfrm>
            <a:off x="4074910" y="5373192"/>
            <a:ext cx="8117090" cy="35362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16E17026-211E-E822-FC3E-10B43A8584F2}"/>
              </a:ext>
            </a:extLst>
          </p:cNvPr>
          <p:cNvSpPr txBox="1"/>
          <p:nvPr/>
        </p:nvSpPr>
        <p:spPr>
          <a:xfrm>
            <a:off x="4176291" y="5640760"/>
            <a:ext cx="7670310" cy="1077218"/>
          </a:xfrm>
          <a:prstGeom prst="rect">
            <a:avLst/>
          </a:prstGeom>
          <a:solidFill>
            <a:schemeClr val="bg1">
              <a:alpha val="50000"/>
            </a:schemeClr>
          </a:solidFill>
        </p:spPr>
        <p:txBody>
          <a:bodyPr wrap="square">
            <a:spAutoFit/>
          </a:bodyPr>
          <a:lstStyle/>
          <a:p>
            <a:r>
              <a:rPr lang="en-US" sz="3200" dirty="0">
                <a:solidFill>
                  <a:srgbClr val="FF0000"/>
                </a:solidFill>
              </a:rPr>
              <a:t>13) Check the box next to “ACTIVATE-RSP-AER_UC12_20200828_R1. h5”</a:t>
            </a:r>
            <a:endParaRPr lang="en-US" sz="3200" dirty="0"/>
          </a:p>
        </p:txBody>
      </p:sp>
    </p:spTree>
    <p:extLst>
      <p:ext uri="{BB962C8B-B14F-4D97-AF65-F5344CB8AC3E}">
        <p14:creationId xmlns:p14="http://schemas.microsoft.com/office/powerpoint/2010/main" val="7262489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D608A-4BD4-46AA-BBB9-748D29EFD9DB}"/>
              </a:ext>
            </a:extLst>
          </p:cNvPr>
          <p:cNvSpPr>
            <a:spLocks noGrp="1"/>
          </p:cNvSpPr>
          <p:nvPr>
            <p:ph type="title"/>
          </p:nvPr>
        </p:nvSpPr>
        <p:spPr/>
        <p:txBody>
          <a:bodyPr/>
          <a:lstStyle/>
          <a:p>
            <a:r>
              <a:rPr lang="en-US" sz="4000" dirty="0"/>
              <a:t>ACTIVATE Data Archive</a:t>
            </a:r>
            <a:endParaRPr lang="en-US" dirty="0"/>
          </a:p>
        </p:txBody>
      </p:sp>
      <p:sp>
        <p:nvSpPr>
          <p:cNvPr id="3" name="Slide Number Placeholder 2">
            <a:extLst>
              <a:ext uri="{FF2B5EF4-FFF2-40B4-BE49-F238E27FC236}">
                <a16:creationId xmlns:a16="http://schemas.microsoft.com/office/drawing/2014/main" id="{58ABC920-36CF-4355-9F20-2343B2780ABF}"/>
              </a:ext>
            </a:extLst>
          </p:cNvPr>
          <p:cNvSpPr>
            <a:spLocks noGrp="1"/>
          </p:cNvSpPr>
          <p:nvPr>
            <p:ph type="sldNum" sz="quarter" idx="10"/>
          </p:nvPr>
        </p:nvSpPr>
        <p:spPr/>
        <p:txBody>
          <a:bodyPr/>
          <a:lstStyle/>
          <a:p>
            <a:fld id="{EBA0D84A-F8FF-4621-B796-64106E95673B}" type="slidenum">
              <a:rPr lang="en-US" smtClean="0"/>
              <a:t>24</a:t>
            </a:fld>
            <a:endParaRPr lang="en-US"/>
          </a:p>
        </p:txBody>
      </p:sp>
      <p:pic>
        <p:nvPicPr>
          <p:cNvPr id="12" name="Picture 11">
            <a:extLst>
              <a:ext uri="{FF2B5EF4-FFF2-40B4-BE49-F238E27FC236}">
                <a16:creationId xmlns:a16="http://schemas.microsoft.com/office/drawing/2014/main" id="{4B6A1F3D-138B-05FD-5485-D430FFD6AB25}"/>
              </a:ext>
            </a:extLst>
          </p:cNvPr>
          <p:cNvPicPr>
            <a:picLocks noChangeAspect="1"/>
          </p:cNvPicPr>
          <p:nvPr/>
        </p:nvPicPr>
        <p:blipFill>
          <a:blip r:embed="rId2"/>
          <a:stretch>
            <a:fillRect/>
          </a:stretch>
        </p:blipFill>
        <p:spPr>
          <a:xfrm>
            <a:off x="349994" y="4444069"/>
            <a:ext cx="8792802" cy="2143424"/>
          </a:xfrm>
          <a:prstGeom prst="rect">
            <a:avLst/>
          </a:prstGeom>
        </p:spPr>
      </p:pic>
      <p:pic>
        <p:nvPicPr>
          <p:cNvPr id="17" name="Picture 16">
            <a:extLst>
              <a:ext uri="{FF2B5EF4-FFF2-40B4-BE49-F238E27FC236}">
                <a16:creationId xmlns:a16="http://schemas.microsoft.com/office/drawing/2014/main" id="{5771C40A-8EEC-CD26-C69D-62553569C73C}"/>
              </a:ext>
            </a:extLst>
          </p:cNvPr>
          <p:cNvPicPr>
            <a:picLocks noChangeAspect="1"/>
          </p:cNvPicPr>
          <p:nvPr/>
        </p:nvPicPr>
        <p:blipFill>
          <a:blip r:embed="rId3"/>
          <a:stretch>
            <a:fillRect/>
          </a:stretch>
        </p:blipFill>
        <p:spPr>
          <a:xfrm>
            <a:off x="590193" y="947846"/>
            <a:ext cx="9087033" cy="739245"/>
          </a:xfrm>
          <a:prstGeom prst="rect">
            <a:avLst/>
          </a:prstGeom>
        </p:spPr>
      </p:pic>
      <p:sp>
        <p:nvSpPr>
          <p:cNvPr id="18" name="TextBox 17">
            <a:extLst>
              <a:ext uri="{FF2B5EF4-FFF2-40B4-BE49-F238E27FC236}">
                <a16:creationId xmlns:a16="http://schemas.microsoft.com/office/drawing/2014/main" id="{6A8C2EA7-F86B-DDD2-9DC8-411BC712258C}"/>
              </a:ext>
            </a:extLst>
          </p:cNvPr>
          <p:cNvSpPr txBox="1"/>
          <p:nvPr/>
        </p:nvSpPr>
        <p:spPr>
          <a:xfrm>
            <a:off x="461913" y="1538874"/>
            <a:ext cx="10737129" cy="584775"/>
          </a:xfrm>
          <a:prstGeom prst="rect">
            <a:avLst/>
          </a:prstGeom>
          <a:solidFill>
            <a:schemeClr val="bg1">
              <a:alpha val="50000"/>
            </a:schemeClr>
          </a:solidFill>
        </p:spPr>
        <p:txBody>
          <a:bodyPr wrap="square">
            <a:spAutoFit/>
          </a:bodyPr>
          <a:lstStyle/>
          <a:p>
            <a:r>
              <a:rPr lang="en-US" sz="3200" dirty="0">
                <a:solidFill>
                  <a:srgbClr val="FF0000"/>
                </a:solidFill>
              </a:rPr>
              <a:t>14) Select “Review Selected Files” at the bottom of the screen</a:t>
            </a:r>
            <a:endParaRPr lang="en-US" sz="3200" dirty="0"/>
          </a:p>
        </p:txBody>
      </p:sp>
      <p:sp>
        <p:nvSpPr>
          <p:cNvPr id="19" name="Oval 18">
            <a:extLst>
              <a:ext uri="{FF2B5EF4-FFF2-40B4-BE49-F238E27FC236}">
                <a16:creationId xmlns:a16="http://schemas.microsoft.com/office/drawing/2014/main" id="{2FF66357-53FA-5FFA-9320-043D3E9173D8}"/>
              </a:ext>
            </a:extLst>
          </p:cNvPr>
          <p:cNvSpPr/>
          <p:nvPr/>
        </p:nvSpPr>
        <p:spPr>
          <a:xfrm>
            <a:off x="6473072" y="1126906"/>
            <a:ext cx="2844538" cy="4283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4E17CC2-173A-D618-3BE1-E4C1F2F47DAE}"/>
              </a:ext>
            </a:extLst>
          </p:cNvPr>
          <p:cNvPicPr>
            <a:picLocks noChangeAspect="1"/>
          </p:cNvPicPr>
          <p:nvPr/>
        </p:nvPicPr>
        <p:blipFill>
          <a:blip r:embed="rId4"/>
          <a:stretch>
            <a:fillRect/>
          </a:stretch>
        </p:blipFill>
        <p:spPr>
          <a:xfrm>
            <a:off x="3861091" y="2142251"/>
            <a:ext cx="5223961" cy="2668762"/>
          </a:xfrm>
          <a:prstGeom prst="rect">
            <a:avLst/>
          </a:prstGeom>
        </p:spPr>
      </p:pic>
      <p:sp>
        <p:nvSpPr>
          <p:cNvPr id="21" name="Oval 20">
            <a:extLst>
              <a:ext uri="{FF2B5EF4-FFF2-40B4-BE49-F238E27FC236}">
                <a16:creationId xmlns:a16="http://schemas.microsoft.com/office/drawing/2014/main" id="{FD4B8662-D2A6-8C94-41B6-0D279FDEA260}"/>
              </a:ext>
            </a:extLst>
          </p:cNvPr>
          <p:cNvSpPr/>
          <p:nvPr/>
        </p:nvSpPr>
        <p:spPr>
          <a:xfrm>
            <a:off x="2564090" y="5208531"/>
            <a:ext cx="1847653" cy="4283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608F01D-1875-47AA-D95E-FE0F5055648F}"/>
              </a:ext>
            </a:extLst>
          </p:cNvPr>
          <p:cNvSpPr/>
          <p:nvPr/>
        </p:nvSpPr>
        <p:spPr>
          <a:xfrm>
            <a:off x="7922840" y="4425467"/>
            <a:ext cx="669304" cy="26908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8C7979FE-9EA9-FC0B-A840-901F5A21930C}"/>
              </a:ext>
            </a:extLst>
          </p:cNvPr>
          <p:cNvSpPr txBox="1"/>
          <p:nvPr/>
        </p:nvSpPr>
        <p:spPr>
          <a:xfrm>
            <a:off x="6843432" y="2837205"/>
            <a:ext cx="3260120" cy="1569660"/>
          </a:xfrm>
          <a:prstGeom prst="rect">
            <a:avLst/>
          </a:prstGeom>
          <a:solidFill>
            <a:schemeClr val="bg1">
              <a:alpha val="50000"/>
            </a:schemeClr>
          </a:solidFill>
        </p:spPr>
        <p:txBody>
          <a:bodyPr wrap="square">
            <a:spAutoFit/>
          </a:bodyPr>
          <a:lstStyle/>
          <a:p>
            <a:r>
              <a:rPr lang="en-US" sz="3200" dirty="0">
                <a:solidFill>
                  <a:srgbClr val="FF0000"/>
                </a:solidFill>
              </a:rPr>
              <a:t>15) Select “Download” from the pop-up menu</a:t>
            </a:r>
            <a:endParaRPr lang="en-US" sz="3200" dirty="0"/>
          </a:p>
        </p:txBody>
      </p:sp>
      <p:sp>
        <p:nvSpPr>
          <p:cNvPr id="24" name="TextBox 23">
            <a:extLst>
              <a:ext uri="{FF2B5EF4-FFF2-40B4-BE49-F238E27FC236}">
                <a16:creationId xmlns:a16="http://schemas.microsoft.com/office/drawing/2014/main" id="{82F40110-E57C-D06A-ACD2-9318313A3E57}"/>
              </a:ext>
            </a:extLst>
          </p:cNvPr>
          <p:cNvSpPr txBox="1"/>
          <p:nvPr/>
        </p:nvSpPr>
        <p:spPr>
          <a:xfrm>
            <a:off x="2888530" y="5644719"/>
            <a:ext cx="4436097" cy="1077218"/>
          </a:xfrm>
          <a:prstGeom prst="rect">
            <a:avLst/>
          </a:prstGeom>
          <a:solidFill>
            <a:schemeClr val="bg1">
              <a:alpha val="50000"/>
            </a:schemeClr>
          </a:solidFill>
        </p:spPr>
        <p:txBody>
          <a:bodyPr wrap="square">
            <a:spAutoFit/>
          </a:bodyPr>
          <a:lstStyle/>
          <a:p>
            <a:r>
              <a:rPr lang="en-US" sz="3200" dirty="0">
                <a:solidFill>
                  <a:srgbClr val="FF0000"/>
                </a:solidFill>
              </a:rPr>
              <a:t>16) After the next screen loads, Select “Download”</a:t>
            </a:r>
            <a:endParaRPr lang="en-US" sz="3200" dirty="0"/>
          </a:p>
        </p:txBody>
      </p:sp>
    </p:spTree>
    <p:extLst>
      <p:ext uri="{BB962C8B-B14F-4D97-AF65-F5344CB8AC3E}">
        <p14:creationId xmlns:p14="http://schemas.microsoft.com/office/powerpoint/2010/main" val="24965554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D608A-4BD4-46AA-BBB9-748D29EFD9DB}"/>
              </a:ext>
            </a:extLst>
          </p:cNvPr>
          <p:cNvSpPr>
            <a:spLocks noGrp="1"/>
          </p:cNvSpPr>
          <p:nvPr>
            <p:ph type="title"/>
          </p:nvPr>
        </p:nvSpPr>
        <p:spPr/>
        <p:txBody>
          <a:bodyPr/>
          <a:lstStyle/>
          <a:p>
            <a:r>
              <a:rPr lang="en-US" dirty="0"/>
              <a:t>ACTIVATE Data </a:t>
            </a:r>
            <a:r>
              <a:rPr lang="en-US" sz="4000" dirty="0"/>
              <a:t>Archive</a:t>
            </a:r>
            <a:endParaRPr lang="en-US" dirty="0"/>
          </a:p>
        </p:txBody>
      </p:sp>
      <p:sp>
        <p:nvSpPr>
          <p:cNvPr id="3" name="Slide Number Placeholder 2">
            <a:extLst>
              <a:ext uri="{FF2B5EF4-FFF2-40B4-BE49-F238E27FC236}">
                <a16:creationId xmlns:a16="http://schemas.microsoft.com/office/drawing/2014/main" id="{58ABC920-36CF-4355-9F20-2343B2780ABF}"/>
              </a:ext>
            </a:extLst>
          </p:cNvPr>
          <p:cNvSpPr>
            <a:spLocks noGrp="1"/>
          </p:cNvSpPr>
          <p:nvPr>
            <p:ph type="sldNum" sz="quarter" idx="10"/>
          </p:nvPr>
        </p:nvSpPr>
        <p:spPr/>
        <p:txBody>
          <a:bodyPr/>
          <a:lstStyle/>
          <a:p>
            <a:fld id="{EBA0D84A-F8FF-4621-B796-64106E95673B}" type="slidenum">
              <a:rPr lang="en-US" smtClean="0"/>
              <a:t>25</a:t>
            </a:fld>
            <a:endParaRPr lang="en-US"/>
          </a:p>
        </p:txBody>
      </p:sp>
      <p:sp>
        <p:nvSpPr>
          <p:cNvPr id="7" name="TextBox 6">
            <a:extLst>
              <a:ext uri="{FF2B5EF4-FFF2-40B4-BE49-F238E27FC236}">
                <a16:creationId xmlns:a16="http://schemas.microsoft.com/office/drawing/2014/main" id="{F44A8F7D-16A9-92E9-0F20-357E14DE824E}"/>
              </a:ext>
            </a:extLst>
          </p:cNvPr>
          <p:cNvSpPr txBox="1"/>
          <p:nvPr/>
        </p:nvSpPr>
        <p:spPr>
          <a:xfrm>
            <a:off x="155314" y="997209"/>
            <a:ext cx="11687720" cy="1384995"/>
          </a:xfrm>
          <a:prstGeom prst="rect">
            <a:avLst/>
          </a:prstGeom>
          <a:noFill/>
        </p:spPr>
        <p:txBody>
          <a:bodyPr wrap="square">
            <a:spAutoFit/>
          </a:bodyPr>
          <a:lstStyle/>
          <a:p>
            <a:r>
              <a:rPr lang="en-US" sz="2800" dirty="0"/>
              <a:t>The following steps apply to computers operating on Windows 10 and may be different for various versions of Windows and Mac operating systems </a:t>
            </a:r>
          </a:p>
          <a:p>
            <a:endParaRPr lang="en-US" sz="2800" dirty="0"/>
          </a:p>
        </p:txBody>
      </p:sp>
      <p:sp>
        <p:nvSpPr>
          <p:cNvPr id="8" name="TextBox 7">
            <a:extLst>
              <a:ext uri="{FF2B5EF4-FFF2-40B4-BE49-F238E27FC236}">
                <a16:creationId xmlns:a16="http://schemas.microsoft.com/office/drawing/2014/main" id="{3702F0F8-A62D-CBCA-9072-37C88ADDEC2F}"/>
              </a:ext>
            </a:extLst>
          </p:cNvPr>
          <p:cNvSpPr txBox="1"/>
          <p:nvPr/>
        </p:nvSpPr>
        <p:spPr>
          <a:xfrm>
            <a:off x="447073" y="2133501"/>
            <a:ext cx="6809937" cy="954107"/>
          </a:xfrm>
          <a:prstGeom prst="rect">
            <a:avLst/>
          </a:prstGeom>
          <a:solidFill>
            <a:schemeClr val="bg1">
              <a:alpha val="80000"/>
            </a:schemeClr>
          </a:solidFill>
        </p:spPr>
        <p:txBody>
          <a:bodyPr wrap="square">
            <a:spAutoFit/>
          </a:bodyPr>
          <a:lstStyle/>
          <a:p>
            <a:pPr marL="227013" indent="-227013"/>
            <a:r>
              <a:rPr lang="en-US" sz="2800" dirty="0">
                <a:solidFill>
                  <a:srgbClr val="FF0000"/>
                </a:solidFill>
              </a:rPr>
              <a:t>17) Navigate to the directory where you downloaded the .zip file and select it</a:t>
            </a:r>
          </a:p>
        </p:txBody>
      </p:sp>
      <p:pic>
        <p:nvPicPr>
          <p:cNvPr id="9" name="Picture 8">
            <a:extLst>
              <a:ext uri="{FF2B5EF4-FFF2-40B4-BE49-F238E27FC236}">
                <a16:creationId xmlns:a16="http://schemas.microsoft.com/office/drawing/2014/main" id="{62D82F20-6332-B474-11D5-DB50A33A631E}"/>
              </a:ext>
            </a:extLst>
          </p:cNvPr>
          <p:cNvPicPr>
            <a:picLocks noChangeAspect="1"/>
          </p:cNvPicPr>
          <p:nvPr/>
        </p:nvPicPr>
        <p:blipFill>
          <a:blip r:embed="rId2"/>
          <a:stretch>
            <a:fillRect/>
          </a:stretch>
        </p:blipFill>
        <p:spPr>
          <a:xfrm>
            <a:off x="447073" y="3087608"/>
            <a:ext cx="9164329" cy="2915057"/>
          </a:xfrm>
          <a:prstGeom prst="rect">
            <a:avLst/>
          </a:prstGeom>
        </p:spPr>
      </p:pic>
      <p:sp>
        <p:nvSpPr>
          <p:cNvPr id="11" name="Oval 10">
            <a:extLst>
              <a:ext uri="{FF2B5EF4-FFF2-40B4-BE49-F238E27FC236}">
                <a16:creationId xmlns:a16="http://schemas.microsoft.com/office/drawing/2014/main" id="{C0E0EF81-384C-225C-6FA5-A1CC569AC87E}"/>
              </a:ext>
            </a:extLst>
          </p:cNvPr>
          <p:cNvSpPr/>
          <p:nvPr/>
        </p:nvSpPr>
        <p:spPr>
          <a:xfrm>
            <a:off x="2563090" y="3459843"/>
            <a:ext cx="678844" cy="83946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2006A74-089D-58DE-2927-9BD702E69016}"/>
              </a:ext>
            </a:extLst>
          </p:cNvPr>
          <p:cNvSpPr txBox="1"/>
          <p:nvPr/>
        </p:nvSpPr>
        <p:spPr>
          <a:xfrm>
            <a:off x="783891" y="4223900"/>
            <a:ext cx="4916086" cy="1384995"/>
          </a:xfrm>
          <a:prstGeom prst="rect">
            <a:avLst/>
          </a:prstGeom>
          <a:solidFill>
            <a:schemeClr val="bg1">
              <a:alpha val="80000"/>
            </a:schemeClr>
          </a:solidFill>
        </p:spPr>
        <p:txBody>
          <a:bodyPr wrap="square">
            <a:spAutoFit/>
          </a:bodyPr>
          <a:lstStyle/>
          <a:p>
            <a:pPr marL="227013" indent="-227013"/>
            <a:r>
              <a:rPr lang="en-US" sz="2800" dirty="0">
                <a:solidFill>
                  <a:srgbClr val="FF0000"/>
                </a:solidFill>
              </a:rPr>
              <a:t>18) Select the .zip file and then select “Extract all” at the top of the screen</a:t>
            </a:r>
          </a:p>
        </p:txBody>
      </p:sp>
      <p:pic>
        <p:nvPicPr>
          <p:cNvPr id="14" name="Picture 13">
            <a:extLst>
              <a:ext uri="{FF2B5EF4-FFF2-40B4-BE49-F238E27FC236}">
                <a16:creationId xmlns:a16="http://schemas.microsoft.com/office/drawing/2014/main" id="{67616EF8-D313-5A81-AF51-0B6D563591F4}"/>
              </a:ext>
            </a:extLst>
          </p:cNvPr>
          <p:cNvPicPr>
            <a:picLocks noChangeAspect="1"/>
          </p:cNvPicPr>
          <p:nvPr/>
        </p:nvPicPr>
        <p:blipFill>
          <a:blip r:embed="rId3"/>
          <a:stretch>
            <a:fillRect/>
          </a:stretch>
        </p:blipFill>
        <p:spPr>
          <a:xfrm>
            <a:off x="6323356" y="2133501"/>
            <a:ext cx="5534025" cy="3543300"/>
          </a:xfrm>
          <a:prstGeom prst="rect">
            <a:avLst/>
          </a:prstGeom>
        </p:spPr>
      </p:pic>
      <p:sp>
        <p:nvSpPr>
          <p:cNvPr id="15" name="TextBox 14">
            <a:extLst>
              <a:ext uri="{FF2B5EF4-FFF2-40B4-BE49-F238E27FC236}">
                <a16:creationId xmlns:a16="http://schemas.microsoft.com/office/drawing/2014/main" id="{C67537C5-1479-415F-85CF-1FA03C98603D}"/>
              </a:ext>
            </a:extLst>
          </p:cNvPr>
          <p:cNvSpPr txBox="1"/>
          <p:nvPr/>
        </p:nvSpPr>
        <p:spPr>
          <a:xfrm>
            <a:off x="7878044" y="4548562"/>
            <a:ext cx="3466716" cy="523220"/>
          </a:xfrm>
          <a:prstGeom prst="rect">
            <a:avLst/>
          </a:prstGeom>
          <a:solidFill>
            <a:schemeClr val="bg1">
              <a:alpha val="80000"/>
            </a:schemeClr>
          </a:solidFill>
        </p:spPr>
        <p:txBody>
          <a:bodyPr wrap="square">
            <a:spAutoFit/>
          </a:bodyPr>
          <a:lstStyle/>
          <a:p>
            <a:pPr marL="227013" indent="-227013"/>
            <a:r>
              <a:rPr lang="en-US" sz="2800" dirty="0">
                <a:solidFill>
                  <a:srgbClr val="FF0000"/>
                </a:solidFill>
              </a:rPr>
              <a:t>19) Select “Extract”</a:t>
            </a:r>
          </a:p>
        </p:txBody>
      </p:sp>
      <p:sp>
        <p:nvSpPr>
          <p:cNvPr id="16" name="Oval 15">
            <a:extLst>
              <a:ext uri="{FF2B5EF4-FFF2-40B4-BE49-F238E27FC236}">
                <a16:creationId xmlns:a16="http://schemas.microsoft.com/office/drawing/2014/main" id="{BB88B82F-2537-F2A5-ED8F-7A2FAA575DCF}"/>
              </a:ext>
            </a:extLst>
          </p:cNvPr>
          <p:cNvSpPr/>
          <p:nvPr/>
        </p:nvSpPr>
        <p:spPr>
          <a:xfrm>
            <a:off x="10248478" y="5232666"/>
            <a:ext cx="800299" cy="5232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94686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39DA09D6-35F1-6494-5C8D-7216A3C45F24}"/>
              </a:ext>
            </a:extLst>
          </p:cNvPr>
          <p:cNvGrpSpPr/>
          <p:nvPr/>
        </p:nvGrpSpPr>
        <p:grpSpPr>
          <a:xfrm>
            <a:off x="444991" y="1410041"/>
            <a:ext cx="8473170" cy="4388481"/>
            <a:chOff x="2157412" y="2332994"/>
            <a:chExt cx="8473170" cy="4388481"/>
          </a:xfrm>
        </p:grpSpPr>
        <p:pic>
          <p:nvPicPr>
            <p:cNvPr id="10" name="Picture 9">
              <a:extLst>
                <a:ext uri="{FF2B5EF4-FFF2-40B4-BE49-F238E27FC236}">
                  <a16:creationId xmlns:a16="http://schemas.microsoft.com/office/drawing/2014/main" id="{E261B571-B46C-0D2B-239F-151D1FB96246}"/>
                </a:ext>
              </a:extLst>
            </p:cNvPr>
            <p:cNvPicPr>
              <a:picLocks noChangeAspect="1"/>
            </p:cNvPicPr>
            <p:nvPr/>
          </p:nvPicPr>
          <p:blipFill>
            <a:blip r:embed="rId2"/>
            <a:stretch>
              <a:fillRect/>
            </a:stretch>
          </p:blipFill>
          <p:spPr>
            <a:xfrm>
              <a:off x="2157412" y="2524653"/>
              <a:ext cx="5554449" cy="3548414"/>
            </a:xfrm>
            <a:prstGeom prst="rect">
              <a:avLst/>
            </a:prstGeom>
            <a:ln>
              <a:solidFill>
                <a:schemeClr val="tx1"/>
              </a:solidFill>
            </a:ln>
          </p:spPr>
        </p:pic>
        <p:pic>
          <p:nvPicPr>
            <p:cNvPr id="8" name="Picture 7">
              <a:extLst>
                <a:ext uri="{FF2B5EF4-FFF2-40B4-BE49-F238E27FC236}">
                  <a16:creationId xmlns:a16="http://schemas.microsoft.com/office/drawing/2014/main" id="{4E0A86CE-2776-DF0C-536A-B7FAA570063F}"/>
                </a:ext>
              </a:extLst>
            </p:cNvPr>
            <p:cNvPicPr>
              <a:picLocks noChangeAspect="1"/>
            </p:cNvPicPr>
            <p:nvPr/>
          </p:nvPicPr>
          <p:blipFill>
            <a:blip r:embed="rId3"/>
            <a:stretch>
              <a:fillRect/>
            </a:stretch>
          </p:blipFill>
          <p:spPr>
            <a:xfrm>
              <a:off x="4070957" y="2332994"/>
              <a:ext cx="6559625" cy="4388481"/>
            </a:xfrm>
            <a:prstGeom prst="rect">
              <a:avLst/>
            </a:prstGeom>
            <a:ln>
              <a:solidFill>
                <a:schemeClr val="tx1"/>
              </a:solidFill>
            </a:ln>
          </p:spPr>
        </p:pic>
        <p:sp>
          <p:nvSpPr>
            <p:cNvPr id="11" name="Oval 10">
              <a:extLst>
                <a:ext uri="{FF2B5EF4-FFF2-40B4-BE49-F238E27FC236}">
                  <a16:creationId xmlns:a16="http://schemas.microsoft.com/office/drawing/2014/main" id="{3720C16D-6D67-E291-B1F8-E7A8FE0840A7}"/>
                </a:ext>
              </a:extLst>
            </p:cNvPr>
            <p:cNvSpPr/>
            <p:nvPr/>
          </p:nvSpPr>
          <p:spPr>
            <a:xfrm>
              <a:off x="2157412" y="2509772"/>
              <a:ext cx="1763075" cy="6947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1DED334-93EA-3F1E-840E-8C95C0787CB3}"/>
                </a:ext>
              </a:extLst>
            </p:cNvPr>
            <p:cNvSpPr/>
            <p:nvPr/>
          </p:nvSpPr>
          <p:spPr>
            <a:xfrm>
              <a:off x="4197154" y="3362834"/>
              <a:ext cx="1828800" cy="4799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800D608A-4BD4-46AA-BBB9-748D29EFD9DB}"/>
              </a:ext>
            </a:extLst>
          </p:cNvPr>
          <p:cNvSpPr>
            <a:spLocks noGrp="1"/>
          </p:cNvSpPr>
          <p:nvPr>
            <p:ph type="title"/>
          </p:nvPr>
        </p:nvSpPr>
        <p:spPr/>
        <p:txBody>
          <a:bodyPr/>
          <a:lstStyle/>
          <a:p>
            <a:r>
              <a:rPr lang="en-US" dirty="0"/>
              <a:t>ACTIVATE Data </a:t>
            </a:r>
            <a:r>
              <a:rPr lang="en-US" sz="4000" dirty="0"/>
              <a:t>Archive</a:t>
            </a:r>
            <a:endParaRPr lang="en-US" dirty="0"/>
          </a:p>
        </p:txBody>
      </p:sp>
      <p:sp>
        <p:nvSpPr>
          <p:cNvPr id="3" name="Slide Number Placeholder 2">
            <a:extLst>
              <a:ext uri="{FF2B5EF4-FFF2-40B4-BE49-F238E27FC236}">
                <a16:creationId xmlns:a16="http://schemas.microsoft.com/office/drawing/2014/main" id="{58ABC920-36CF-4355-9F20-2343B2780ABF}"/>
              </a:ext>
            </a:extLst>
          </p:cNvPr>
          <p:cNvSpPr>
            <a:spLocks noGrp="1"/>
          </p:cNvSpPr>
          <p:nvPr>
            <p:ph type="sldNum" sz="quarter" idx="10"/>
          </p:nvPr>
        </p:nvSpPr>
        <p:spPr/>
        <p:txBody>
          <a:bodyPr/>
          <a:lstStyle/>
          <a:p>
            <a:fld id="{EBA0D84A-F8FF-4621-B796-64106E95673B}" type="slidenum">
              <a:rPr lang="en-US" smtClean="0"/>
              <a:t>26</a:t>
            </a:fld>
            <a:endParaRPr lang="en-US"/>
          </a:p>
        </p:txBody>
      </p:sp>
      <p:sp>
        <p:nvSpPr>
          <p:cNvPr id="9" name="TextBox 8">
            <a:extLst>
              <a:ext uri="{FF2B5EF4-FFF2-40B4-BE49-F238E27FC236}">
                <a16:creationId xmlns:a16="http://schemas.microsoft.com/office/drawing/2014/main" id="{3DBA87A0-D2AA-BFD9-501C-21ACAFAE25E6}"/>
              </a:ext>
            </a:extLst>
          </p:cNvPr>
          <p:cNvSpPr txBox="1"/>
          <p:nvPr/>
        </p:nvSpPr>
        <p:spPr>
          <a:xfrm>
            <a:off x="4321905" y="2070757"/>
            <a:ext cx="5554449" cy="2062103"/>
          </a:xfrm>
          <a:prstGeom prst="rect">
            <a:avLst/>
          </a:prstGeom>
          <a:solidFill>
            <a:schemeClr val="bg1">
              <a:alpha val="80000"/>
            </a:schemeClr>
          </a:solidFill>
        </p:spPr>
        <p:txBody>
          <a:bodyPr wrap="square">
            <a:spAutoFit/>
          </a:bodyPr>
          <a:lstStyle/>
          <a:p>
            <a:pPr marL="227013" indent="-227013"/>
            <a:r>
              <a:rPr lang="en-US" sz="3200" dirty="0">
                <a:solidFill>
                  <a:srgbClr val="FF0000"/>
                </a:solidFill>
              </a:rPr>
              <a:t>21) Select “file upload” and navigate to your directory that was extracted on the previous slide.</a:t>
            </a:r>
          </a:p>
        </p:txBody>
      </p:sp>
      <p:sp>
        <p:nvSpPr>
          <p:cNvPr id="12" name="TextBox 11">
            <a:extLst>
              <a:ext uri="{FF2B5EF4-FFF2-40B4-BE49-F238E27FC236}">
                <a16:creationId xmlns:a16="http://schemas.microsoft.com/office/drawing/2014/main" id="{81B529E9-1172-8283-905F-A0BA84910539}"/>
              </a:ext>
            </a:extLst>
          </p:cNvPr>
          <p:cNvSpPr txBox="1"/>
          <p:nvPr/>
        </p:nvSpPr>
        <p:spPr>
          <a:xfrm>
            <a:off x="244697" y="993180"/>
            <a:ext cx="8375170" cy="584775"/>
          </a:xfrm>
          <a:prstGeom prst="rect">
            <a:avLst/>
          </a:prstGeom>
          <a:solidFill>
            <a:schemeClr val="bg1">
              <a:alpha val="80000"/>
            </a:schemeClr>
          </a:solidFill>
        </p:spPr>
        <p:txBody>
          <a:bodyPr wrap="square">
            <a:spAutoFit/>
          </a:bodyPr>
          <a:lstStyle/>
          <a:p>
            <a:pPr marL="227013" indent="-227013"/>
            <a:r>
              <a:rPr lang="en-US" sz="3200" dirty="0">
                <a:solidFill>
                  <a:srgbClr val="FF0000"/>
                </a:solidFill>
              </a:rPr>
              <a:t>20) Select “New” from your google drive</a:t>
            </a:r>
          </a:p>
        </p:txBody>
      </p:sp>
      <p:pic>
        <p:nvPicPr>
          <p:cNvPr id="6" name="Picture 5">
            <a:extLst>
              <a:ext uri="{FF2B5EF4-FFF2-40B4-BE49-F238E27FC236}">
                <a16:creationId xmlns:a16="http://schemas.microsoft.com/office/drawing/2014/main" id="{353236D9-39AF-A8B7-F771-3DB27F995A16}"/>
              </a:ext>
            </a:extLst>
          </p:cNvPr>
          <p:cNvPicPr>
            <a:picLocks noChangeAspect="1"/>
          </p:cNvPicPr>
          <p:nvPr/>
        </p:nvPicPr>
        <p:blipFill>
          <a:blip r:embed="rId4"/>
          <a:stretch>
            <a:fillRect/>
          </a:stretch>
        </p:blipFill>
        <p:spPr>
          <a:xfrm>
            <a:off x="4313533" y="4969731"/>
            <a:ext cx="6430272" cy="1657581"/>
          </a:xfrm>
          <a:prstGeom prst="rect">
            <a:avLst/>
          </a:prstGeom>
        </p:spPr>
      </p:pic>
      <p:sp>
        <p:nvSpPr>
          <p:cNvPr id="14" name="TextBox 13">
            <a:extLst>
              <a:ext uri="{FF2B5EF4-FFF2-40B4-BE49-F238E27FC236}">
                <a16:creationId xmlns:a16="http://schemas.microsoft.com/office/drawing/2014/main" id="{57B2F29C-C737-D5EA-A2BA-607F01827D33}"/>
              </a:ext>
            </a:extLst>
          </p:cNvPr>
          <p:cNvSpPr txBox="1"/>
          <p:nvPr/>
        </p:nvSpPr>
        <p:spPr>
          <a:xfrm>
            <a:off x="832174" y="5584117"/>
            <a:ext cx="3838806" cy="1077218"/>
          </a:xfrm>
          <a:prstGeom prst="rect">
            <a:avLst/>
          </a:prstGeom>
          <a:solidFill>
            <a:schemeClr val="bg1">
              <a:alpha val="80000"/>
            </a:schemeClr>
          </a:solidFill>
        </p:spPr>
        <p:txBody>
          <a:bodyPr wrap="square">
            <a:spAutoFit/>
          </a:bodyPr>
          <a:lstStyle/>
          <a:p>
            <a:pPr marL="227013" indent="-227013"/>
            <a:r>
              <a:rPr lang="en-US" sz="3200" dirty="0">
                <a:solidFill>
                  <a:srgbClr val="FF0000"/>
                </a:solidFill>
              </a:rPr>
              <a:t>22) Select all the files and hit enter</a:t>
            </a:r>
          </a:p>
        </p:txBody>
      </p:sp>
    </p:spTree>
    <p:extLst>
      <p:ext uri="{BB962C8B-B14F-4D97-AF65-F5344CB8AC3E}">
        <p14:creationId xmlns:p14="http://schemas.microsoft.com/office/powerpoint/2010/main" val="16746580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D608A-4BD4-46AA-BBB9-748D29EFD9DB}"/>
              </a:ext>
            </a:extLst>
          </p:cNvPr>
          <p:cNvSpPr>
            <a:spLocks noGrp="1"/>
          </p:cNvSpPr>
          <p:nvPr>
            <p:ph type="title"/>
          </p:nvPr>
        </p:nvSpPr>
        <p:spPr/>
        <p:txBody>
          <a:bodyPr/>
          <a:lstStyle/>
          <a:p>
            <a:r>
              <a:rPr lang="en-US" dirty="0"/>
              <a:t>ACTIVATE Data </a:t>
            </a:r>
            <a:r>
              <a:rPr lang="en-US" sz="4000" dirty="0"/>
              <a:t>Archive</a:t>
            </a:r>
            <a:endParaRPr lang="en-US" dirty="0"/>
          </a:p>
        </p:txBody>
      </p:sp>
      <p:sp>
        <p:nvSpPr>
          <p:cNvPr id="3" name="Slide Number Placeholder 2">
            <a:extLst>
              <a:ext uri="{FF2B5EF4-FFF2-40B4-BE49-F238E27FC236}">
                <a16:creationId xmlns:a16="http://schemas.microsoft.com/office/drawing/2014/main" id="{58ABC920-36CF-4355-9F20-2343B2780ABF}"/>
              </a:ext>
            </a:extLst>
          </p:cNvPr>
          <p:cNvSpPr>
            <a:spLocks noGrp="1"/>
          </p:cNvSpPr>
          <p:nvPr>
            <p:ph type="sldNum" sz="quarter" idx="10"/>
          </p:nvPr>
        </p:nvSpPr>
        <p:spPr/>
        <p:txBody>
          <a:bodyPr/>
          <a:lstStyle/>
          <a:p>
            <a:fld id="{EBA0D84A-F8FF-4621-B796-64106E95673B}" type="slidenum">
              <a:rPr lang="en-US" smtClean="0"/>
              <a:t>27</a:t>
            </a:fld>
            <a:endParaRPr lang="en-US"/>
          </a:p>
        </p:txBody>
      </p:sp>
      <p:sp>
        <p:nvSpPr>
          <p:cNvPr id="4" name="TextBox 3">
            <a:extLst>
              <a:ext uri="{FF2B5EF4-FFF2-40B4-BE49-F238E27FC236}">
                <a16:creationId xmlns:a16="http://schemas.microsoft.com/office/drawing/2014/main" id="{7FDB7197-2221-4811-946A-FAFE89DF76A1}"/>
              </a:ext>
            </a:extLst>
          </p:cNvPr>
          <p:cNvSpPr txBox="1"/>
          <p:nvPr/>
        </p:nvSpPr>
        <p:spPr>
          <a:xfrm>
            <a:off x="243649" y="1659285"/>
            <a:ext cx="3959885" cy="3539430"/>
          </a:xfrm>
          <a:prstGeom prst="rect">
            <a:avLst/>
          </a:prstGeom>
          <a:noFill/>
        </p:spPr>
        <p:txBody>
          <a:bodyPr wrap="square" rtlCol="0">
            <a:spAutoFit/>
          </a:bodyPr>
          <a:lstStyle/>
          <a:p>
            <a:r>
              <a:rPr lang="en-US" sz="3200" dirty="0"/>
              <a:t>Once the data files are uploaded, the google drive directory should look </a:t>
            </a:r>
            <a:r>
              <a:rPr lang="en-US" sz="3200" u="sng" dirty="0">
                <a:solidFill>
                  <a:srgbClr val="FF33CC"/>
                </a:solidFill>
              </a:rPr>
              <a:t>identical</a:t>
            </a:r>
            <a:r>
              <a:rPr lang="en-US" sz="3200" dirty="0"/>
              <a:t> to the one to the right for the remaining training sessions.</a:t>
            </a:r>
          </a:p>
        </p:txBody>
      </p:sp>
      <p:pic>
        <p:nvPicPr>
          <p:cNvPr id="13" name="Picture 12">
            <a:extLst>
              <a:ext uri="{FF2B5EF4-FFF2-40B4-BE49-F238E27FC236}">
                <a16:creationId xmlns:a16="http://schemas.microsoft.com/office/drawing/2014/main" id="{CBB08C3D-B183-B4B0-C658-E2CE18C6B27B}"/>
              </a:ext>
            </a:extLst>
          </p:cNvPr>
          <p:cNvPicPr>
            <a:picLocks noChangeAspect="1"/>
          </p:cNvPicPr>
          <p:nvPr/>
        </p:nvPicPr>
        <p:blipFill>
          <a:blip r:embed="rId2"/>
          <a:srcRect/>
          <a:stretch/>
        </p:blipFill>
        <p:spPr>
          <a:xfrm>
            <a:off x="4203534" y="1028766"/>
            <a:ext cx="7531434" cy="5125165"/>
          </a:xfrm>
          <a:prstGeom prst="rect">
            <a:avLst/>
          </a:prstGeom>
        </p:spPr>
      </p:pic>
    </p:spTree>
    <p:extLst>
      <p:ext uri="{BB962C8B-B14F-4D97-AF65-F5344CB8AC3E}">
        <p14:creationId xmlns:p14="http://schemas.microsoft.com/office/powerpoint/2010/main" val="28008098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D608A-4BD4-46AA-BBB9-748D29EFD9DB}"/>
              </a:ext>
            </a:extLst>
          </p:cNvPr>
          <p:cNvSpPr>
            <a:spLocks noGrp="1"/>
          </p:cNvSpPr>
          <p:nvPr>
            <p:ph type="title"/>
          </p:nvPr>
        </p:nvSpPr>
        <p:spPr>
          <a:xfrm>
            <a:off x="1157868" y="0"/>
            <a:ext cx="6980292" cy="480767"/>
          </a:xfrm>
        </p:spPr>
        <p:txBody>
          <a:bodyPr/>
          <a:lstStyle/>
          <a:p>
            <a:pPr algn="ctr"/>
            <a:r>
              <a:rPr lang="en-US" sz="4000" dirty="0"/>
              <a:t>ACTIVITY: Download the Datasets</a:t>
            </a:r>
          </a:p>
        </p:txBody>
      </p:sp>
      <p:sp>
        <p:nvSpPr>
          <p:cNvPr id="3" name="Slide Number Placeholder 2">
            <a:extLst>
              <a:ext uri="{FF2B5EF4-FFF2-40B4-BE49-F238E27FC236}">
                <a16:creationId xmlns:a16="http://schemas.microsoft.com/office/drawing/2014/main" id="{58ABC920-36CF-4355-9F20-2343B2780ABF}"/>
              </a:ext>
            </a:extLst>
          </p:cNvPr>
          <p:cNvSpPr>
            <a:spLocks noGrp="1"/>
          </p:cNvSpPr>
          <p:nvPr>
            <p:ph type="sldNum" sz="quarter" idx="10"/>
          </p:nvPr>
        </p:nvSpPr>
        <p:spPr/>
        <p:txBody>
          <a:bodyPr/>
          <a:lstStyle/>
          <a:p>
            <a:fld id="{EBA0D84A-F8FF-4621-B796-64106E95673B}" type="slidenum">
              <a:rPr lang="en-US" smtClean="0"/>
              <a:t>28</a:t>
            </a:fld>
            <a:endParaRPr lang="en-US"/>
          </a:p>
        </p:txBody>
      </p:sp>
      <p:sp>
        <p:nvSpPr>
          <p:cNvPr id="5" name="Oval 4">
            <a:extLst>
              <a:ext uri="{FF2B5EF4-FFF2-40B4-BE49-F238E27FC236}">
                <a16:creationId xmlns:a16="http://schemas.microsoft.com/office/drawing/2014/main" id="{C693DC7C-2B38-D170-4234-CE5959BD5070}"/>
              </a:ext>
            </a:extLst>
          </p:cNvPr>
          <p:cNvSpPr/>
          <p:nvPr/>
        </p:nvSpPr>
        <p:spPr>
          <a:xfrm>
            <a:off x="2133600" y="2076450"/>
            <a:ext cx="7184010" cy="3419475"/>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6000" dirty="0"/>
              <a:t>ACTIVITY: Download the Datasets</a:t>
            </a:r>
          </a:p>
        </p:txBody>
      </p:sp>
    </p:spTree>
    <p:extLst>
      <p:ext uri="{BB962C8B-B14F-4D97-AF65-F5344CB8AC3E}">
        <p14:creationId xmlns:p14="http://schemas.microsoft.com/office/powerpoint/2010/main" val="42581851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D608A-4BD4-46AA-BBB9-748D29EFD9DB}"/>
              </a:ext>
            </a:extLst>
          </p:cNvPr>
          <p:cNvSpPr>
            <a:spLocks noGrp="1"/>
          </p:cNvSpPr>
          <p:nvPr>
            <p:ph type="title"/>
          </p:nvPr>
        </p:nvSpPr>
        <p:spPr/>
        <p:txBody>
          <a:bodyPr/>
          <a:lstStyle/>
          <a:p>
            <a:r>
              <a:rPr lang="en-US" dirty="0"/>
              <a:t>Activity: </a:t>
            </a:r>
            <a:r>
              <a:rPr lang="en-US" sz="4000" dirty="0"/>
              <a:t>Python3 Dictionaries</a:t>
            </a:r>
            <a:endParaRPr lang="en-US" dirty="0"/>
          </a:p>
        </p:txBody>
      </p:sp>
      <p:sp>
        <p:nvSpPr>
          <p:cNvPr id="3" name="Slide Number Placeholder 2">
            <a:extLst>
              <a:ext uri="{FF2B5EF4-FFF2-40B4-BE49-F238E27FC236}">
                <a16:creationId xmlns:a16="http://schemas.microsoft.com/office/drawing/2014/main" id="{58ABC920-36CF-4355-9F20-2343B2780ABF}"/>
              </a:ext>
            </a:extLst>
          </p:cNvPr>
          <p:cNvSpPr>
            <a:spLocks noGrp="1"/>
          </p:cNvSpPr>
          <p:nvPr>
            <p:ph type="sldNum" sz="quarter" idx="10"/>
          </p:nvPr>
        </p:nvSpPr>
        <p:spPr/>
        <p:txBody>
          <a:bodyPr/>
          <a:lstStyle/>
          <a:p>
            <a:fld id="{EBA0D84A-F8FF-4621-B796-64106E95673B}" type="slidenum">
              <a:rPr lang="en-US" smtClean="0"/>
              <a:t>29</a:t>
            </a:fld>
            <a:endParaRPr lang="en-US"/>
          </a:p>
        </p:txBody>
      </p:sp>
      <p:sp>
        <p:nvSpPr>
          <p:cNvPr id="4" name="TextBox 3">
            <a:extLst>
              <a:ext uri="{FF2B5EF4-FFF2-40B4-BE49-F238E27FC236}">
                <a16:creationId xmlns:a16="http://schemas.microsoft.com/office/drawing/2014/main" id="{7FDB7197-2221-4811-946A-FAFE89DF76A1}"/>
              </a:ext>
            </a:extLst>
          </p:cNvPr>
          <p:cNvSpPr txBox="1"/>
          <p:nvPr/>
        </p:nvSpPr>
        <p:spPr>
          <a:xfrm>
            <a:off x="356108" y="1110792"/>
            <a:ext cx="11704702" cy="5016758"/>
          </a:xfrm>
          <a:prstGeom prst="rect">
            <a:avLst/>
          </a:prstGeom>
          <a:noFill/>
        </p:spPr>
        <p:txBody>
          <a:bodyPr wrap="square" rtlCol="0">
            <a:spAutoFit/>
          </a:bodyPr>
          <a:lstStyle/>
          <a:p>
            <a:r>
              <a:rPr lang="en-US" sz="3200" dirty="0"/>
              <a:t>• This short activity was adapted from </a:t>
            </a:r>
            <a:r>
              <a:rPr lang="en-US" sz="3200" dirty="0">
                <a:hlinkClick r:id="rId2"/>
              </a:rPr>
              <a:t>https://www.geeksforgeeks.org/python-dictionary/</a:t>
            </a:r>
            <a:endParaRPr lang="en-US" sz="3200" dirty="0"/>
          </a:p>
          <a:p>
            <a:r>
              <a:rPr lang="en-US" sz="3200" dirty="0"/>
              <a:t>• Python dictionaries are similar to Excel tables </a:t>
            </a:r>
          </a:p>
          <a:p>
            <a:r>
              <a:rPr lang="en-US" sz="3200" dirty="0"/>
              <a:t>• A dictionary in Python is an ordered collection of data values, used to store data values like a map</a:t>
            </a:r>
          </a:p>
          <a:p>
            <a:r>
              <a:rPr lang="en-US" sz="3200" dirty="0"/>
              <a:t>• A dictionary holds </a:t>
            </a:r>
            <a:r>
              <a:rPr lang="en-US" sz="3200" dirty="0" err="1"/>
              <a:t>key:value</a:t>
            </a:r>
            <a:r>
              <a:rPr lang="en-US" sz="3200" dirty="0"/>
              <a:t> pair. Key-value is provided in the dictionary to make it more optimized. </a:t>
            </a:r>
          </a:p>
          <a:p>
            <a:r>
              <a:rPr lang="en-US" sz="3200" dirty="0"/>
              <a:t>• The raw data files from the ACTIVATE flight will be converted to Python dictionaries as part of these activities.</a:t>
            </a:r>
          </a:p>
          <a:p>
            <a:endParaRPr lang="en-US" sz="3200" dirty="0"/>
          </a:p>
        </p:txBody>
      </p:sp>
    </p:spTree>
    <p:extLst>
      <p:ext uri="{BB962C8B-B14F-4D97-AF65-F5344CB8AC3E}">
        <p14:creationId xmlns:p14="http://schemas.microsoft.com/office/powerpoint/2010/main" val="9853940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D608A-4BD4-46AA-BBB9-748D29EFD9DB}"/>
              </a:ext>
            </a:extLst>
          </p:cNvPr>
          <p:cNvSpPr>
            <a:spLocks noGrp="1"/>
          </p:cNvSpPr>
          <p:nvPr>
            <p:ph type="title"/>
          </p:nvPr>
        </p:nvSpPr>
        <p:spPr/>
        <p:txBody>
          <a:bodyPr/>
          <a:lstStyle/>
          <a:p>
            <a:r>
              <a:rPr lang="en-US" dirty="0"/>
              <a:t>Learning Objectives</a:t>
            </a:r>
          </a:p>
        </p:txBody>
      </p:sp>
      <p:sp>
        <p:nvSpPr>
          <p:cNvPr id="3" name="Slide Number Placeholder 2">
            <a:extLst>
              <a:ext uri="{FF2B5EF4-FFF2-40B4-BE49-F238E27FC236}">
                <a16:creationId xmlns:a16="http://schemas.microsoft.com/office/drawing/2014/main" id="{58ABC920-36CF-4355-9F20-2343B2780ABF}"/>
              </a:ext>
            </a:extLst>
          </p:cNvPr>
          <p:cNvSpPr>
            <a:spLocks noGrp="1"/>
          </p:cNvSpPr>
          <p:nvPr>
            <p:ph type="sldNum" sz="quarter" idx="10"/>
          </p:nvPr>
        </p:nvSpPr>
        <p:spPr/>
        <p:txBody>
          <a:bodyPr/>
          <a:lstStyle/>
          <a:p>
            <a:fld id="{EBA0D84A-F8FF-4621-B796-64106E95673B}" type="slidenum">
              <a:rPr lang="en-US" smtClean="0"/>
              <a:t>3</a:t>
            </a:fld>
            <a:endParaRPr lang="en-US"/>
          </a:p>
        </p:txBody>
      </p:sp>
      <p:sp>
        <p:nvSpPr>
          <p:cNvPr id="4" name="TextBox 3">
            <a:extLst>
              <a:ext uri="{FF2B5EF4-FFF2-40B4-BE49-F238E27FC236}">
                <a16:creationId xmlns:a16="http://schemas.microsoft.com/office/drawing/2014/main" id="{7FDB7197-2221-4811-946A-FAFE89DF76A1}"/>
              </a:ext>
            </a:extLst>
          </p:cNvPr>
          <p:cNvSpPr txBox="1"/>
          <p:nvPr/>
        </p:nvSpPr>
        <p:spPr>
          <a:xfrm>
            <a:off x="1073404" y="1491354"/>
            <a:ext cx="9508871" cy="3416320"/>
          </a:xfrm>
          <a:prstGeom prst="rect">
            <a:avLst/>
          </a:prstGeom>
          <a:noFill/>
        </p:spPr>
        <p:txBody>
          <a:bodyPr wrap="square" rtlCol="0">
            <a:spAutoFit/>
          </a:bodyPr>
          <a:lstStyle/>
          <a:p>
            <a:pPr marL="233363" indent="-233363"/>
            <a:r>
              <a:rPr lang="en-US" sz="3600" dirty="0"/>
              <a:t>1) Understand common file types and products of in situ and remote sensing instruments</a:t>
            </a:r>
          </a:p>
          <a:p>
            <a:pPr marL="233363" indent="-233363"/>
            <a:r>
              <a:rPr lang="en-US" sz="3600" dirty="0"/>
              <a:t>2) Be able to use the Google </a:t>
            </a:r>
            <a:r>
              <a:rPr lang="en-US" sz="3600" dirty="0" err="1"/>
              <a:t>Colaboratory</a:t>
            </a:r>
            <a:r>
              <a:rPr lang="en-US" sz="3600" dirty="0"/>
              <a:t> (i.e., Google </a:t>
            </a:r>
            <a:r>
              <a:rPr lang="en-US" sz="3600" dirty="0" err="1"/>
              <a:t>Colab</a:t>
            </a:r>
            <a:r>
              <a:rPr lang="en-US" sz="3600" dirty="0"/>
              <a:t>) environment to examine atmospheric properties derived from both in situ and remote sensing products</a:t>
            </a:r>
          </a:p>
        </p:txBody>
      </p:sp>
    </p:spTree>
    <p:extLst>
      <p:ext uri="{BB962C8B-B14F-4D97-AF65-F5344CB8AC3E}">
        <p14:creationId xmlns:p14="http://schemas.microsoft.com/office/powerpoint/2010/main" val="26180038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D608A-4BD4-46AA-BBB9-748D29EFD9DB}"/>
              </a:ext>
            </a:extLst>
          </p:cNvPr>
          <p:cNvSpPr>
            <a:spLocks noGrp="1"/>
          </p:cNvSpPr>
          <p:nvPr>
            <p:ph type="title"/>
          </p:nvPr>
        </p:nvSpPr>
        <p:spPr/>
        <p:txBody>
          <a:bodyPr/>
          <a:lstStyle/>
          <a:p>
            <a:r>
              <a:rPr lang="en-US" dirty="0"/>
              <a:t>Activity: </a:t>
            </a:r>
            <a:r>
              <a:rPr lang="en-US" sz="4000" dirty="0"/>
              <a:t>Python3 Dictionaries</a:t>
            </a:r>
            <a:endParaRPr lang="en-US" dirty="0"/>
          </a:p>
        </p:txBody>
      </p:sp>
      <p:sp>
        <p:nvSpPr>
          <p:cNvPr id="3" name="Slide Number Placeholder 2">
            <a:extLst>
              <a:ext uri="{FF2B5EF4-FFF2-40B4-BE49-F238E27FC236}">
                <a16:creationId xmlns:a16="http://schemas.microsoft.com/office/drawing/2014/main" id="{58ABC920-36CF-4355-9F20-2343B2780ABF}"/>
              </a:ext>
            </a:extLst>
          </p:cNvPr>
          <p:cNvSpPr>
            <a:spLocks noGrp="1"/>
          </p:cNvSpPr>
          <p:nvPr>
            <p:ph type="sldNum" sz="quarter" idx="10"/>
          </p:nvPr>
        </p:nvSpPr>
        <p:spPr/>
        <p:txBody>
          <a:bodyPr/>
          <a:lstStyle/>
          <a:p>
            <a:fld id="{EBA0D84A-F8FF-4621-B796-64106E95673B}" type="slidenum">
              <a:rPr lang="en-US" smtClean="0"/>
              <a:t>30</a:t>
            </a:fld>
            <a:endParaRPr lang="en-US"/>
          </a:p>
        </p:txBody>
      </p:sp>
      <p:sp>
        <p:nvSpPr>
          <p:cNvPr id="5" name="Oval 4">
            <a:extLst>
              <a:ext uri="{FF2B5EF4-FFF2-40B4-BE49-F238E27FC236}">
                <a16:creationId xmlns:a16="http://schemas.microsoft.com/office/drawing/2014/main" id="{6F1F0876-6C2A-473B-6FB6-C50CB7F29414}"/>
              </a:ext>
            </a:extLst>
          </p:cNvPr>
          <p:cNvSpPr/>
          <p:nvPr/>
        </p:nvSpPr>
        <p:spPr>
          <a:xfrm>
            <a:off x="2133600" y="2076450"/>
            <a:ext cx="7184010" cy="3419475"/>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6000" dirty="0"/>
              <a:t>ACTIVITY: Python3 Dictionaries</a:t>
            </a:r>
          </a:p>
        </p:txBody>
      </p:sp>
    </p:spTree>
    <p:extLst>
      <p:ext uri="{BB962C8B-B14F-4D97-AF65-F5344CB8AC3E}">
        <p14:creationId xmlns:p14="http://schemas.microsoft.com/office/powerpoint/2010/main" val="31501340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D608A-4BD4-46AA-BBB9-748D29EFD9DB}"/>
              </a:ext>
            </a:extLst>
          </p:cNvPr>
          <p:cNvSpPr>
            <a:spLocks noGrp="1"/>
          </p:cNvSpPr>
          <p:nvPr>
            <p:ph type="title"/>
          </p:nvPr>
        </p:nvSpPr>
        <p:spPr>
          <a:xfrm>
            <a:off x="1216057" y="0"/>
            <a:ext cx="6909847" cy="480767"/>
          </a:xfrm>
        </p:spPr>
        <p:txBody>
          <a:bodyPr/>
          <a:lstStyle/>
          <a:p>
            <a:r>
              <a:rPr lang="en-US" dirty="0"/>
              <a:t>Activity: </a:t>
            </a:r>
            <a:r>
              <a:rPr lang="en-US" sz="4000" dirty="0"/>
              <a:t>In Situ Data </a:t>
            </a:r>
            <a:endParaRPr lang="en-US" dirty="0"/>
          </a:p>
        </p:txBody>
      </p:sp>
      <p:sp>
        <p:nvSpPr>
          <p:cNvPr id="3" name="Slide Number Placeholder 2">
            <a:extLst>
              <a:ext uri="{FF2B5EF4-FFF2-40B4-BE49-F238E27FC236}">
                <a16:creationId xmlns:a16="http://schemas.microsoft.com/office/drawing/2014/main" id="{58ABC920-36CF-4355-9F20-2343B2780ABF}"/>
              </a:ext>
            </a:extLst>
          </p:cNvPr>
          <p:cNvSpPr>
            <a:spLocks noGrp="1"/>
          </p:cNvSpPr>
          <p:nvPr>
            <p:ph type="sldNum" sz="quarter" idx="10"/>
          </p:nvPr>
        </p:nvSpPr>
        <p:spPr/>
        <p:txBody>
          <a:bodyPr/>
          <a:lstStyle/>
          <a:p>
            <a:fld id="{EBA0D84A-F8FF-4621-B796-64106E95673B}" type="slidenum">
              <a:rPr lang="en-US" smtClean="0"/>
              <a:t>31</a:t>
            </a:fld>
            <a:endParaRPr lang="en-US"/>
          </a:p>
        </p:txBody>
      </p:sp>
      <p:pic>
        <p:nvPicPr>
          <p:cNvPr id="6" name="Picture 5">
            <a:extLst>
              <a:ext uri="{FF2B5EF4-FFF2-40B4-BE49-F238E27FC236}">
                <a16:creationId xmlns:a16="http://schemas.microsoft.com/office/drawing/2014/main" id="{F477B8E2-BEFF-6942-B2F1-6F336177CD2B}"/>
              </a:ext>
            </a:extLst>
          </p:cNvPr>
          <p:cNvPicPr>
            <a:picLocks noChangeAspect="1"/>
          </p:cNvPicPr>
          <p:nvPr/>
        </p:nvPicPr>
        <p:blipFill rotWithShape="1">
          <a:blip r:embed="rId2"/>
          <a:srcRect t="-1896" b="-1896"/>
          <a:stretch/>
        </p:blipFill>
        <p:spPr>
          <a:xfrm>
            <a:off x="-33904" y="842303"/>
            <a:ext cx="10234988" cy="5640388"/>
          </a:xfrm>
          <a:prstGeom prst="rect">
            <a:avLst/>
          </a:prstGeom>
        </p:spPr>
      </p:pic>
      <p:pic>
        <p:nvPicPr>
          <p:cNvPr id="7" name="Picture 6">
            <a:extLst>
              <a:ext uri="{FF2B5EF4-FFF2-40B4-BE49-F238E27FC236}">
                <a16:creationId xmlns:a16="http://schemas.microsoft.com/office/drawing/2014/main" id="{D3E2252D-6A2E-476A-3772-839F5E0AC349}"/>
              </a:ext>
            </a:extLst>
          </p:cNvPr>
          <p:cNvPicPr>
            <a:picLocks noChangeAspect="1"/>
          </p:cNvPicPr>
          <p:nvPr/>
        </p:nvPicPr>
        <p:blipFill rotWithShape="1">
          <a:blip r:embed="rId3"/>
          <a:srcRect t="22446" b="20662"/>
          <a:stretch/>
        </p:blipFill>
        <p:spPr>
          <a:xfrm>
            <a:off x="5371151" y="695798"/>
            <a:ext cx="3601145" cy="2048785"/>
          </a:xfrm>
          <a:prstGeom prst="rect">
            <a:avLst/>
          </a:prstGeom>
        </p:spPr>
      </p:pic>
      <p:sp>
        <p:nvSpPr>
          <p:cNvPr id="8" name="TextBox 7">
            <a:extLst>
              <a:ext uri="{FF2B5EF4-FFF2-40B4-BE49-F238E27FC236}">
                <a16:creationId xmlns:a16="http://schemas.microsoft.com/office/drawing/2014/main" id="{5D415C20-057C-914D-C7FF-A54176113414}"/>
              </a:ext>
            </a:extLst>
          </p:cNvPr>
          <p:cNvSpPr txBox="1"/>
          <p:nvPr/>
        </p:nvSpPr>
        <p:spPr>
          <a:xfrm>
            <a:off x="10073291" y="2690336"/>
            <a:ext cx="1987519" cy="1477328"/>
          </a:xfrm>
          <a:prstGeom prst="rect">
            <a:avLst/>
          </a:prstGeom>
          <a:solidFill>
            <a:schemeClr val="accent4">
              <a:lumMod val="60000"/>
              <a:lumOff val="40000"/>
            </a:schemeClr>
          </a:solidFill>
          <a:ln>
            <a:noFill/>
          </a:ln>
        </p:spPr>
        <p:txBody>
          <a:bodyPr wrap="square" rtlCol="0">
            <a:spAutoFit/>
          </a:bodyPr>
          <a:lstStyle/>
          <a:p>
            <a:pPr algn="ctr"/>
            <a:r>
              <a:rPr lang="en-US" dirty="0"/>
              <a:t>Aerosol surface area will soon be related to remotely sensed data in the next activity!</a:t>
            </a:r>
          </a:p>
        </p:txBody>
      </p:sp>
    </p:spTree>
    <p:extLst>
      <p:ext uri="{BB962C8B-B14F-4D97-AF65-F5344CB8AC3E}">
        <p14:creationId xmlns:p14="http://schemas.microsoft.com/office/powerpoint/2010/main" val="12048025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D608A-4BD4-46AA-BBB9-748D29EFD9DB}"/>
              </a:ext>
            </a:extLst>
          </p:cNvPr>
          <p:cNvSpPr>
            <a:spLocks noGrp="1"/>
          </p:cNvSpPr>
          <p:nvPr>
            <p:ph type="title"/>
          </p:nvPr>
        </p:nvSpPr>
        <p:spPr>
          <a:xfrm>
            <a:off x="1216057" y="0"/>
            <a:ext cx="6909847" cy="480767"/>
          </a:xfrm>
        </p:spPr>
        <p:txBody>
          <a:bodyPr/>
          <a:lstStyle/>
          <a:p>
            <a:r>
              <a:rPr lang="en-US" dirty="0"/>
              <a:t>Activity: </a:t>
            </a:r>
            <a:r>
              <a:rPr lang="en-US" sz="4000" dirty="0"/>
              <a:t>In Situ Data </a:t>
            </a:r>
            <a:endParaRPr lang="en-US" dirty="0"/>
          </a:p>
        </p:txBody>
      </p:sp>
      <p:sp>
        <p:nvSpPr>
          <p:cNvPr id="3" name="Slide Number Placeholder 2">
            <a:extLst>
              <a:ext uri="{FF2B5EF4-FFF2-40B4-BE49-F238E27FC236}">
                <a16:creationId xmlns:a16="http://schemas.microsoft.com/office/drawing/2014/main" id="{58ABC920-36CF-4355-9F20-2343B2780ABF}"/>
              </a:ext>
            </a:extLst>
          </p:cNvPr>
          <p:cNvSpPr>
            <a:spLocks noGrp="1"/>
          </p:cNvSpPr>
          <p:nvPr>
            <p:ph type="sldNum" sz="quarter" idx="10"/>
          </p:nvPr>
        </p:nvSpPr>
        <p:spPr/>
        <p:txBody>
          <a:bodyPr/>
          <a:lstStyle/>
          <a:p>
            <a:fld id="{EBA0D84A-F8FF-4621-B796-64106E95673B}" type="slidenum">
              <a:rPr lang="en-US" smtClean="0"/>
              <a:t>32</a:t>
            </a:fld>
            <a:endParaRPr lang="en-US"/>
          </a:p>
        </p:txBody>
      </p:sp>
      <p:sp>
        <p:nvSpPr>
          <p:cNvPr id="7" name="Oval 6">
            <a:extLst>
              <a:ext uri="{FF2B5EF4-FFF2-40B4-BE49-F238E27FC236}">
                <a16:creationId xmlns:a16="http://schemas.microsoft.com/office/drawing/2014/main" id="{8A54329D-92B7-2D15-EE0E-CF29D846DCC5}"/>
              </a:ext>
            </a:extLst>
          </p:cNvPr>
          <p:cNvSpPr/>
          <p:nvPr/>
        </p:nvSpPr>
        <p:spPr>
          <a:xfrm>
            <a:off x="2133600" y="2076450"/>
            <a:ext cx="7184010" cy="3419475"/>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6000" dirty="0"/>
              <a:t>Activity: </a:t>
            </a:r>
          </a:p>
          <a:p>
            <a:pPr algn="ctr"/>
            <a:r>
              <a:rPr lang="en-US" sz="6000" dirty="0"/>
              <a:t>In Situ Data </a:t>
            </a:r>
          </a:p>
        </p:txBody>
      </p:sp>
    </p:spTree>
    <p:extLst>
      <p:ext uri="{BB962C8B-B14F-4D97-AF65-F5344CB8AC3E}">
        <p14:creationId xmlns:p14="http://schemas.microsoft.com/office/powerpoint/2010/main" val="10850381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D608A-4BD4-46AA-BBB9-748D29EFD9DB}"/>
              </a:ext>
            </a:extLst>
          </p:cNvPr>
          <p:cNvSpPr>
            <a:spLocks noGrp="1"/>
          </p:cNvSpPr>
          <p:nvPr>
            <p:ph type="title"/>
          </p:nvPr>
        </p:nvSpPr>
        <p:spPr>
          <a:xfrm>
            <a:off x="1216057" y="0"/>
            <a:ext cx="6909847" cy="480767"/>
          </a:xfrm>
        </p:spPr>
        <p:txBody>
          <a:bodyPr/>
          <a:lstStyle/>
          <a:p>
            <a:r>
              <a:rPr lang="en-US" dirty="0"/>
              <a:t>Activity: </a:t>
            </a:r>
            <a:r>
              <a:rPr lang="en-US" sz="4000" dirty="0"/>
              <a:t>Remote Sensing Data</a:t>
            </a:r>
            <a:endParaRPr lang="en-US" dirty="0"/>
          </a:p>
        </p:txBody>
      </p:sp>
      <p:sp>
        <p:nvSpPr>
          <p:cNvPr id="3" name="Slide Number Placeholder 2">
            <a:extLst>
              <a:ext uri="{FF2B5EF4-FFF2-40B4-BE49-F238E27FC236}">
                <a16:creationId xmlns:a16="http://schemas.microsoft.com/office/drawing/2014/main" id="{58ABC920-36CF-4355-9F20-2343B2780ABF}"/>
              </a:ext>
            </a:extLst>
          </p:cNvPr>
          <p:cNvSpPr>
            <a:spLocks noGrp="1"/>
          </p:cNvSpPr>
          <p:nvPr>
            <p:ph type="sldNum" sz="quarter" idx="10"/>
          </p:nvPr>
        </p:nvSpPr>
        <p:spPr/>
        <p:txBody>
          <a:bodyPr/>
          <a:lstStyle/>
          <a:p>
            <a:fld id="{EBA0D84A-F8FF-4621-B796-64106E95673B}" type="slidenum">
              <a:rPr lang="en-US" smtClean="0"/>
              <a:t>33</a:t>
            </a:fld>
            <a:endParaRPr lang="en-US"/>
          </a:p>
        </p:txBody>
      </p:sp>
      <p:pic>
        <p:nvPicPr>
          <p:cNvPr id="6" name="Picture 5" descr="Graphical user interface, chart&#10;&#10;Description automatically generated">
            <a:extLst>
              <a:ext uri="{FF2B5EF4-FFF2-40B4-BE49-F238E27FC236}">
                <a16:creationId xmlns:a16="http://schemas.microsoft.com/office/drawing/2014/main" id="{51778A9D-7111-0E5A-2792-CAE3B5FFB3E4}"/>
              </a:ext>
            </a:extLst>
          </p:cNvPr>
          <p:cNvPicPr>
            <a:picLocks noChangeAspect="1"/>
          </p:cNvPicPr>
          <p:nvPr/>
        </p:nvPicPr>
        <p:blipFill rotWithShape="1">
          <a:blip r:embed="rId2"/>
          <a:srcRect l="9375" t="6875" r="11953" b="8438"/>
          <a:stretch/>
        </p:blipFill>
        <p:spPr>
          <a:xfrm>
            <a:off x="1485900" y="666138"/>
            <a:ext cx="9591675" cy="5162550"/>
          </a:xfrm>
          <a:prstGeom prst="rect">
            <a:avLst/>
          </a:prstGeom>
        </p:spPr>
      </p:pic>
      <p:sp>
        <p:nvSpPr>
          <p:cNvPr id="4" name="TextBox 3">
            <a:extLst>
              <a:ext uri="{FF2B5EF4-FFF2-40B4-BE49-F238E27FC236}">
                <a16:creationId xmlns:a16="http://schemas.microsoft.com/office/drawing/2014/main" id="{D63B9641-2799-DF32-250C-8651B0815BA3}"/>
              </a:ext>
            </a:extLst>
          </p:cNvPr>
          <p:cNvSpPr txBox="1"/>
          <p:nvPr/>
        </p:nvSpPr>
        <p:spPr>
          <a:xfrm>
            <a:off x="1083009" y="5920321"/>
            <a:ext cx="9862360" cy="646331"/>
          </a:xfrm>
          <a:prstGeom prst="rect">
            <a:avLst/>
          </a:prstGeom>
          <a:solidFill>
            <a:schemeClr val="accent4">
              <a:lumMod val="60000"/>
              <a:lumOff val="40000"/>
            </a:schemeClr>
          </a:solidFill>
        </p:spPr>
        <p:txBody>
          <a:bodyPr wrap="square" rtlCol="0">
            <a:spAutoFit/>
          </a:bodyPr>
          <a:lstStyle>
            <a:defPPr>
              <a:defRPr lang="en-US"/>
            </a:defPPr>
          </a:lstStyle>
          <a:p>
            <a:pPr algn="ctr"/>
            <a:r>
              <a:rPr lang="en-US" dirty="0"/>
              <a:t>Here are vertical HSRL-2 data “curtains” showing where aerosol particles are concentrated. </a:t>
            </a:r>
          </a:p>
          <a:p>
            <a:pPr algn="ctr"/>
            <a:r>
              <a:rPr lang="en-US" dirty="0"/>
              <a:t>Do you see trends that agree with the surface area data from the Falcon in the last activity?</a:t>
            </a:r>
          </a:p>
        </p:txBody>
      </p:sp>
    </p:spTree>
    <p:extLst>
      <p:ext uri="{BB962C8B-B14F-4D97-AF65-F5344CB8AC3E}">
        <p14:creationId xmlns:p14="http://schemas.microsoft.com/office/powerpoint/2010/main" val="21547699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D608A-4BD4-46AA-BBB9-748D29EFD9DB}"/>
              </a:ext>
            </a:extLst>
          </p:cNvPr>
          <p:cNvSpPr>
            <a:spLocks noGrp="1"/>
          </p:cNvSpPr>
          <p:nvPr>
            <p:ph type="title"/>
          </p:nvPr>
        </p:nvSpPr>
        <p:spPr>
          <a:xfrm>
            <a:off x="1216057" y="0"/>
            <a:ext cx="6909847" cy="480767"/>
          </a:xfrm>
        </p:spPr>
        <p:txBody>
          <a:bodyPr/>
          <a:lstStyle/>
          <a:p>
            <a:r>
              <a:rPr lang="en-US" dirty="0"/>
              <a:t>Activity: </a:t>
            </a:r>
            <a:r>
              <a:rPr lang="en-US" sz="4000" dirty="0"/>
              <a:t>Remote Sensing Data</a:t>
            </a:r>
            <a:endParaRPr lang="en-US" dirty="0"/>
          </a:p>
        </p:txBody>
      </p:sp>
      <p:sp>
        <p:nvSpPr>
          <p:cNvPr id="3" name="Slide Number Placeholder 2">
            <a:extLst>
              <a:ext uri="{FF2B5EF4-FFF2-40B4-BE49-F238E27FC236}">
                <a16:creationId xmlns:a16="http://schemas.microsoft.com/office/drawing/2014/main" id="{58ABC920-36CF-4355-9F20-2343B2780ABF}"/>
              </a:ext>
            </a:extLst>
          </p:cNvPr>
          <p:cNvSpPr>
            <a:spLocks noGrp="1"/>
          </p:cNvSpPr>
          <p:nvPr>
            <p:ph type="sldNum" sz="quarter" idx="10"/>
          </p:nvPr>
        </p:nvSpPr>
        <p:spPr/>
        <p:txBody>
          <a:bodyPr/>
          <a:lstStyle/>
          <a:p>
            <a:fld id="{EBA0D84A-F8FF-4621-B796-64106E95673B}" type="slidenum">
              <a:rPr lang="en-US" smtClean="0"/>
              <a:t>34</a:t>
            </a:fld>
            <a:endParaRPr lang="en-US"/>
          </a:p>
        </p:txBody>
      </p:sp>
      <p:pic>
        <p:nvPicPr>
          <p:cNvPr id="5" name="Picture 4">
            <a:extLst>
              <a:ext uri="{FF2B5EF4-FFF2-40B4-BE49-F238E27FC236}">
                <a16:creationId xmlns:a16="http://schemas.microsoft.com/office/drawing/2014/main" id="{758B4C1E-11EA-12FB-B4BB-5F1F7ED54D32}"/>
              </a:ext>
            </a:extLst>
          </p:cNvPr>
          <p:cNvPicPr>
            <a:picLocks noChangeAspect="1"/>
          </p:cNvPicPr>
          <p:nvPr/>
        </p:nvPicPr>
        <p:blipFill>
          <a:blip r:embed="rId2"/>
          <a:srcRect t="2438" b="2438"/>
          <a:stretch/>
        </p:blipFill>
        <p:spPr>
          <a:xfrm>
            <a:off x="1088041" y="883284"/>
            <a:ext cx="10353675" cy="4924426"/>
          </a:xfrm>
          <a:prstGeom prst="rect">
            <a:avLst/>
          </a:prstGeom>
        </p:spPr>
      </p:pic>
      <p:sp>
        <p:nvSpPr>
          <p:cNvPr id="7" name="TextBox 6">
            <a:extLst>
              <a:ext uri="{FF2B5EF4-FFF2-40B4-BE49-F238E27FC236}">
                <a16:creationId xmlns:a16="http://schemas.microsoft.com/office/drawing/2014/main" id="{E2C4AF52-A8CA-D9C3-2879-96175A13532B}"/>
              </a:ext>
            </a:extLst>
          </p:cNvPr>
          <p:cNvSpPr txBox="1"/>
          <p:nvPr/>
        </p:nvSpPr>
        <p:spPr>
          <a:xfrm>
            <a:off x="2230126" y="5872011"/>
            <a:ext cx="8297271" cy="369332"/>
          </a:xfrm>
          <a:prstGeom prst="rect">
            <a:avLst/>
          </a:prstGeom>
          <a:solidFill>
            <a:schemeClr val="accent4">
              <a:lumMod val="60000"/>
              <a:lumOff val="40000"/>
            </a:schemeClr>
          </a:solidFill>
        </p:spPr>
        <p:txBody>
          <a:bodyPr wrap="none" rtlCol="0">
            <a:spAutoFit/>
          </a:bodyPr>
          <a:lstStyle/>
          <a:p>
            <a:r>
              <a:rPr lang="en-US" dirty="0"/>
              <a:t>Instrument intercomparisons are important for research and technology development.</a:t>
            </a:r>
          </a:p>
        </p:txBody>
      </p:sp>
    </p:spTree>
    <p:extLst>
      <p:ext uri="{BB962C8B-B14F-4D97-AF65-F5344CB8AC3E}">
        <p14:creationId xmlns:p14="http://schemas.microsoft.com/office/powerpoint/2010/main" val="28595133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D608A-4BD4-46AA-BBB9-748D29EFD9DB}"/>
              </a:ext>
            </a:extLst>
          </p:cNvPr>
          <p:cNvSpPr>
            <a:spLocks noGrp="1"/>
          </p:cNvSpPr>
          <p:nvPr>
            <p:ph type="title"/>
          </p:nvPr>
        </p:nvSpPr>
        <p:spPr>
          <a:xfrm>
            <a:off x="1216057" y="0"/>
            <a:ext cx="6909847" cy="480767"/>
          </a:xfrm>
        </p:spPr>
        <p:txBody>
          <a:bodyPr/>
          <a:lstStyle/>
          <a:p>
            <a:r>
              <a:rPr lang="en-US" dirty="0"/>
              <a:t>Activity: </a:t>
            </a:r>
            <a:r>
              <a:rPr lang="en-US" sz="4000" dirty="0"/>
              <a:t>Remote Sensing Data</a:t>
            </a:r>
            <a:endParaRPr lang="en-US" dirty="0"/>
          </a:p>
        </p:txBody>
      </p:sp>
      <p:sp>
        <p:nvSpPr>
          <p:cNvPr id="3" name="Slide Number Placeholder 2">
            <a:extLst>
              <a:ext uri="{FF2B5EF4-FFF2-40B4-BE49-F238E27FC236}">
                <a16:creationId xmlns:a16="http://schemas.microsoft.com/office/drawing/2014/main" id="{58ABC920-36CF-4355-9F20-2343B2780ABF}"/>
              </a:ext>
            </a:extLst>
          </p:cNvPr>
          <p:cNvSpPr>
            <a:spLocks noGrp="1"/>
          </p:cNvSpPr>
          <p:nvPr>
            <p:ph type="sldNum" sz="quarter" idx="10"/>
          </p:nvPr>
        </p:nvSpPr>
        <p:spPr/>
        <p:txBody>
          <a:bodyPr/>
          <a:lstStyle/>
          <a:p>
            <a:fld id="{EBA0D84A-F8FF-4621-B796-64106E95673B}" type="slidenum">
              <a:rPr lang="en-US" smtClean="0"/>
              <a:t>35</a:t>
            </a:fld>
            <a:endParaRPr lang="en-US"/>
          </a:p>
        </p:txBody>
      </p:sp>
      <p:sp>
        <p:nvSpPr>
          <p:cNvPr id="5" name="Oval 4">
            <a:extLst>
              <a:ext uri="{FF2B5EF4-FFF2-40B4-BE49-F238E27FC236}">
                <a16:creationId xmlns:a16="http://schemas.microsoft.com/office/drawing/2014/main" id="{BA09174F-6D21-9342-0193-3FE373DF8C4E}"/>
              </a:ext>
            </a:extLst>
          </p:cNvPr>
          <p:cNvSpPr/>
          <p:nvPr/>
        </p:nvSpPr>
        <p:spPr>
          <a:xfrm>
            <a:off x="2030985" y="2076450"/>
            <a:ext cx="7389240" cy="3419475"/>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6000" dirty="0"/>
              <a:t>Activity: Remote Sensing Data</a:t>
            </a:r>
          </a:p>
        </p:txBody>
      </p:sp>
    </p:spTree>
    <p:extLst>
      <p:ext uri="{BB962C8B-B14F-4D97-AF65-F5344CB8AC3E}">
        <p14:creationId xmlns:p14="http://schemas.microsoft.com/office/powerpoint/2010/main" val="7995739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D608A-4BD4-46AA-BBB9-748D29EFD9DB}"/>
              </a:ext>
            </a:extLst>
          </p:cNvPr>
          <p:cNvSpPr>
            <a:spLocks noGrp="1"/>
          </p:cNvSpPr>
          <p:nvPr>
            <p:ph type="title"/>
          </p:nvPr>
        </p:nvSpPr>
        <p:spPr>
          <a:xfrm>
            <a:off x="1216057" y="0"/>
            <a:ext cx="6909847" cy="480767"/>
          </a:xfrm>
        </p:spPr>
        <p:txBody>
          <a:bodyPr/>
          <a:lstStyle/>
          <a:p>
            <a:r>
              <a:rPr lang="en-US" dirty="0"/>
              <a:t>Activity: </a:t>
            </a:r>
            <a:r>
              <a:rPr lang="en-US" sz="4000" dirty="0"/>
              <a:t>Comparing Flight Tracks</a:t>
            </a:r>
            <a:endParaRPr lang="en-US" dirty="0"/>
          </a:p>
        </p:txBody>
      </p:sp>
      <p:sp>
        <p:nvSpPr>
          <p:cNvPr id="3" name="Slide Number Placeholder 2">
            <a:extLst>
              <a:ext uri="{FF2B5EF4-FFF2-40B4-BE49-F238E27FC236}">
                <a16:creationId xmlns:a16="http://schemas.microsoft.com/office/drawing/2014/main" id="{58ABC920-36CF-4355-9F20-2343B2780ABF}"/>
              </a:ext>
            </a:extLst>
          </p:cNvPr>
          <p:cNvSpPr>
            <a:spLocks noGrp="1"/>
          </p:cNvSpPr>
          <p:nvPr>
            <p:ph type="sldNum" sz="quarter" idx="10"/>
          </p:nvPr>
        </p:nvSpPr>
        <p:spPr/>
        <p:txBody>
          <a:bodyPr/>
          <a:lstStyle/>
          <a:p>
            <a:fld id="{EBA0D84A-F8FF-4621-B796-64106E95673B}" type="slidenum">
              <a:rPr lang="en-US" smtClean="0"/>
              <a:t>36</a:t>
            </a:fld>
            <a:endParaRPr lang="en-US"/>
          </a:p>
        </p:txBody>
      </p:sp>
      <p:pic>
        <p:nvPicPr>
          <p:cNvPr id="8" name="Picture 7" descr="Chart, line chart&#10;&#10;Description automatically generated">
            <a:extLst>
              <a:ext uri="{FF2B5EF4-FFF2-40B4-BE49-F238E27FC236}">
                <a16:creationId xmlns:a16="http://schemas.microsoft.com/office/drawing/2014/main" id="{99A905D3-F715-6D05-280F-98D9E8AF57A4}"/>
              </a:ext>
            </a:extLst>
          </p:cNvPr>
          <p:cNvPicPr>
            <a:picLocks noChangeAspect="1"/>
          </p:cNvPicPr>
          <p:nvPr/>
        </p:nvPicPr>
        <p:blipFill rotWithShape="1">
          <a:blip r:embed="rId2"/>
          <a:srcRect t="22778" b="16806"/>
          <a:stretch/>
        </p:blipFill>
        <p:spPr>
          <a:xfrm>
            <a:off x="1801242" y="821436"/>
            <a:ext cx="8119998" cy="4905832"/>
          </a:xfrm>
          <a:prstGeom prst="rect">
            <a:avLst/>
          </a:prstGeom>
        </p:spPr>
      </p:pic>
      <p:sp>
        <p:nvSpPr>
          <p:cNvPr id="5" name="TextBox 4">
            <a:extLst>
              <a:ext uri="{FF2B5EF4-FFF2-40B4-BE49-F238E27FC236}">
                <a16:creationId xmlns:a16="http://schemas.microsoft.com/office/drawing/2014/main" id="{6D1FA4EE-4582-AABB-666C-064DE222309A}"/>
              </a:ext>
            </a:extLst>
          </p:cNvPr>
          <p:cNvSpPr txBox="1"/>
          <p:nvPr/>
        </p:nvSpPr>
        <p:spPr>
          <a:xfrm>
            <a:off x="3327406" y="5976525"/>
            <a:ext cx="5067669" cy="369332"/>
          </a:xfrm>
          <a:prstGeom prst="rect">
            <a:avLst/>
          </a:prstGeom>
          <a:solidFill>
            <a:schemeClr val="accent4">
              <a:lumMod val="60000"/>
              <a:lumOff val="40000"/>
            </a:schemeClr>
          </a:solidFill>
        </p:spPr>
        <p:txBody>
          <a:bodyPr wrap="none" rtlCol="0">
            <a:spAutoFit/>
          </a:bodyPr>
          <a:lstStyle/>
          <a:p>
            <a:r>
              <a:rPr lang="en-US" dirty="0"/>
              <a:t>Good level of aircraft coordination during this flight!</a:t>
            </a:r>
          </a:p>
        </p:txBody>
      </p:sp>
    </p:spTree>
    <p:extLst>
      <p:ext uri="{BB962C8B-B14F-4D97-AF65-F5344CB8AC3E}">
        <p14:creationId xmlns:p14="http://schemas.microsoft.com/office/powerpoint/2010/main" val="4423076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D608A-4BD4-46AA-BBB9-748D29EFD9DB}"/>
              </a:ext>
            </a:extLst>
          </p:cNvPr>
          <p:cNvSpPr>
            <a:spLocks noGrp="1"/>
          </p:cNvSpPr>
          <p:nvPr>
            <p:ph type="title"/>
          </p:nvPr>
        </p:nvSpPr>
        <p:spPr>
          <a:xfrm>
            <a:off x="1216057" y="0"/>
            <a:ext cx="6909847" cy="480767"/>
          </a:xfrm>
        </p:spPr>
        <p:txBody>
          <a:bodyPr/>
          <a:lstStyle/>
          <a:p>
            <a:r>
              <a:rPr lang="en-US" dirty="0"/>
              <a:t>Activity: </a:t>
            </a:r>
            <a:r>
              <a:rPr lang="en-US" sz="4000" dirty="0"/>
              <a:t>Comparing Flight Tracks</a:t>
            </a:r>
            <a:endParaRPr lang="en-US" dirty="0"/>
          </a:p>
        </p:txBody>
      </p:sp>
      <p:sp>
        <p:nvSpPr>
          <p:cNvPr id="3" name="Slide Number Placeholder 2">
            <a:extLst>
              <a:ext uri="{FF2B5EF4-FFF2-40B4-BE49-F238E27FC236}">
                <a16:creationId xmlns:a16="http://schemas.microsoft.com/office/drawing/2014/main" id="{58ABC920-36CF-4355-9F20-2343B2780ABF}"/>
              </a:ext>
            </a:extLst>
          </p:cNvPr>
          <p:cNvSpPr>
            <a:spLocks noGrp="1"/>
          </p:cNvSpPr>
          <p:nvPr>
            <p:ph type="sldNum" sz="quarter" idx="10"/>
          </p:nvPr>
        </p:nvSpPr>
        <p:spPr/>
        <p:txBody>
          <a:bodyPr/>
          <a:lstStyle/>
          <a:p>
            <a:fld id="{EBA0D84A-F8FF-4621-B796-64106E95673B}" type="slidenum">
              <a:rPr lang="en-US" smtClean="0"/>
              <a:t>37</a:t>
            </a:fld>
            <a:endParaRPr lang="en-US"/>
          </a:p>
        </p:txBody>
      </p:sp>
      <p:sp>
        <p:nvSpPr>
          <p:cNvPr id="5" name="Oval 4">
            <a:extLst>
              <a:ext uri="{FF2B5EF4-FFF2-40B4-BE49-F238E27FC236}">
                <a16:creationId xmlns:a16="http://schemas.microsoft.com/office/drawing/2014/main" id="{BA09174F-6D21-9342-0193-3FE373DF8C4E}"/>
              </a:ext>
            </a:extLst>
          </p:cNvPr>
          <p:cNvSpPr/>
          <p:nvPr/>
        </p:nvSpPr>
        <p:spPr>
          <a:xfrm>
            <a:off x="2030985" y="2076450"/>
            <a:ext cx="7389240" cy="3419475"/>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6000" dirty="0"/>
              <a:t>Activity: Comparing Flight Tracks</a:t>
            </a:r>
          </a:p>
        </p:txBody>
      </p:sp>
    </p:spTree>
    <p:extLst>
      <p:ext uri="{BB962C8B-B14F-4D97-AF65-F5344CB8AC3E}">
        <p14:creationId xmlns:p14="http://schemas.microsoft.com/office/powerpoint/2010/main" val="19549948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C7C5CA-BBC2-4EBC-BFCE-E7DC5A39E46F}"/>
              </a:ext>
            </a:extLst>
          </p:cNvPr>
          <p:cNvSpPr/>
          <p:nvPr/>
        </p:nvSpPr>
        <p:spPr>
          <a:xfrm>
            <a:off x="117542" y="80962"/>
            <a:ext cx="11982450" cy="6696075"/>
          </a:xfrm>
          <a:prstGeom prst="rect">
            <a:avLst/>
          </a:prstGeom>
          <a:solidFill>
            <a:schemeClr val="bg1"/>
          </a:solidFill>
          <a:ln w="130175" cmpd="thickThin">
            <a:gradFill flip="none" rotWithShape="1">
              <a:gsLst>
                <a:gs pos="9000">
                  <a:schemeClr val="accent1">
                    <a:lumMod val="61000"/>
                  </a:schemeClr>
                </a:gs>
                <a:gs pos="100000">
                  <a:srgbClr val="860000"/>
                </a:gs>
              </a:gsLst>
              <a:path path="circle">
                <a:fillToRect l="100000" t="100000"/>
              </a:path>
              <a:tileRect r="-100000" b="-100000"/>
            </a:gra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CTIVATE Logo">
            <a:extLst>
              <a:ext uri="{FF2B5EF4-FFF2-40B4-BE49-F238E27FC236}">
                <a16:creationId xmlns:a16="http://schemas.microsoft.com/office/drawing/2014/main" id="{B20CD0E8-5F8A-4BFF-AB89-AFDB8208F7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4702" y="2276298"/>
            <a:ext cx="4378766" cy="378567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CCA6E81-F668-46E0-B399-E49A6084F174}"/>
              </a:ext>
            </a:extLst>
          </p:cNvPr>
          <p:cNvSpPr>
            <a:spLocks noGrp="1"/>
          </p:cNvSpPr>
          <p:nvPr>
            <p:ph type="title"/>
          </p:nvPr>
        </p:nvSpPr>
        <p:spPr>
          <a:xfrm>
            <a:off x="2" y="225023"/>
            <a:ext cx="6204402" cy="1214630"/>
          </a:xfrm>
        </p:spPr>
        <p:txBody>
          <a:bodyPr>
            <a:normAutofit/>
          </a:bodyPr>
          <a:lstStyle/>
          <a:p>
            <a:pPr algn="ctr"/>
            <a:r>
              <a:rPr lang="en-US" sz="5400" dirty="0"/>
              <a:t>Acknowledgements </a:t>
            </a:r>
            <a:endParaRPr lang="en-US" sz="5400" dirty="0">
              <a:solidFill>
                <a:schemeClr val="tx1"/>
              </a:solidFill>
            </a:endParaRPr>
          </a:p>
        </p:txBody>
      </p:sp>
      <p:sp>
        <p:nvSpPr>
          <p:cNvPr id="15" name="TextBox 14">
            <a:extLst>
              <a:ext uri="{FF2B5EF4-FFF2-40B4-BE49-F238E27FC236}">
                <a16:creationId xmlns:a16="http://schemas.microsoft.com/office/drawing/2014/main" id="{69F87838-472A-9EFF-04D4-02F2579F92CA}"/>
              </a:ext>
            </a:extLst>
          </p:cNvPr>
          <p:cNvSpPr txBox="1"/>
          <p:nvPr/>
        </p:nvSpPr>
        <p:spPr>
          <a:xfrm>
            <a:off x="356108" y="1110792"/>
            <a:ext cx="5520817" cy="4401205"/>
          </a:xfrm>
          <a:prstGeom prst="rect">
            <a:avLst/>
          </a:prstGeom>
          <a:noFill/>
        </p:spPr>
        <p:txBody>
          <a:bodyPr wrap="square" rtlCol="0">
            <a:spAutoFit/>
          </a:bodyPr>
          <a:lstStyle/>
          <a:p>
            <a:pPr marL="571500" indent="-571500">
              <a:buFont typeface="Arial" panose="020B0604020202020204" pitchFamily="34" charset="0"/>
              <a:buChar char="•"/>
            </a:pPr>
            <a:r>
              <a:rPr lang="en-US" sz="4000" dirty="0"/>
              <a:t>The ACTIVATE Instrument Teams</a:t>
            </a:r>
          </a:p>
          <a:p>
            <a:pPr marL="571500" indent="-571500">
              <a:buFont typeface="Arial" panose="020B0604020202020204" pitchFamily="34" charset="0"/>
              <a:buChar char="•"/>
            </a:pPr>
            <a:r>
              <a:rPr lang="en-US" sz="4000" dirty="0"/>
              <a:t>The ACTIVATE Aircraft Pilots</a:t>
            </a:r>
          </a:p>
          <a:p>
            <a:pPr marL="571500" indent="-571500">
              <a:buFont typeface="Arial" panose="020B0604020202020204" pitchFamily="34" charset="0"/>
              <a:buChar char="•"/>
            </a:pPr>
            <a:r>
              <a:rPr lang="en-US" sz="4000" dirty="0"/>
              <a:t>The ACTIVATE Data Management and Archival Team</a:t>
            </a:r>
          </a:p>
        </p:txBody>
      </p:sp>
      <p:pic>
        <p:nvPicPr>
          <p:cNvPr id="7" name="Picture 6">
            <a:extLst>
              <a:ext uri="{FF2B5EF4-FFF2-40B4-BE49-F238E27FC236}">
                <a16:creationId xmlns:a16="http://schemas.microsoft.com/office/drawing/2014/main" id="{349D7E27-00E2-F604-59D7-3C44EC8796A2}"/>
              </a:ext>
            </a:extLst>
          </p:cNvPr>
          <p:cNvPicPr>
            <a:picLocks noChangeAspect="1"/>
          </p:cNvPicPr>
          <p:nvPr/>
        </p:nvPicPr>
        <p:blipFill>
          <a:blip r:embed="rId4"/>
          <a:stretch>
            <a:fillRect/>
          </a:stretch>
        </p:blipFill>
        <p:spPr>
          <a:xfrm>
            <a:off x="7825376" y="395410"/>
            <a:ext cx="2082021" cy="1741477"/>
          </a:xfrm>
          <a:prstGeom prst="rect">
            <a:avLst/>
          </a:prstGeom>
        </p:spPr>
      </p:pic>
    </p:spTree>
    <p:extLst>
      <p:ext uri="{BB962C8B-B14F-4D97-AF65-F5344CB8AC3E}">
        <p14:creationId xmlns:p14="http://schemas.microsoft.com/office/powerpoint/2010/main" val="27799131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ody of water with land in the background&#10;&#10;Description automatically generated with low confidence">
            <a:extLst>
              <a:ext uri="{FF2B5EF4-FFF2-40B4-BE49-F238E27FC236}">
                <a16:creationId xmlns:a16="http://schemas.microsoft.com/office/drawing/2014/main" id="{65D26CBD-0E51-4870-9DDD-0BAE431D0969}"/>
              </a:ext>
            </a:extLst>
          </p:cNvPr>
          <p:cNvPicPr>
            <a:picLocks noChangeAspect="1"/>
          </p:cNvPicPr>
          <p:nvPr/>
        </p:nvPicPr>
        <p:blipFill rotWithShape="1">
          <a:blip r:embed="rId3">
            <a:extLst>
              <a:ext uri="{28A0092B-C50C-407E-A947-70E740481C1C}">
                <a14:useLocalDpi xmlns:a14="http://schemas.microsoft.com/office/drawing/2010/main" val="0"/>
              </a:ext>
            </a:extLst>
          </a:blip>
          <a:srcRect l="4119" t="28091" b="-799"/>
          <a:stretch/>
        </p:blipFill>
        <p:spPr>
          <a:xfrm>
            <a:off x="0" y="0"/>
            <a:ext cx="12192000" cy="6934200"/>
          </a:xfrm>
          <a:prstGeom prst="rect">
            <a:avLst/>
          </a:prstGeom>
        </p:spPr>
      </p:pic>
      <p:sp>
        <p:nvSpPr>
          <p:cNvPr id="5" name="TextBox 4">
            <a:extLst>
              <a:ext uri="{FF2B5EF4-FFF2-40B4-BE49-F238E27FC236}">
                <a16:creationId xmlns:a16="http://schemas.microsoft.com/office/drawing/2014/main" id="{7917A9B7-5E4B-DA7F-CFAC-038117CD80BC}"/>
              </a:ext>
            </a:extLst>
          </p:cNvPr>
          <p:cNvSpPr txBox="1"/>
          <p:nvPr/>
        </p:nvSpPr>
        <p:spPr>
          <a:xfrm>
            <a:off x="3048000" y="2682270"/>
            <a:ext cx="6096000" cy="1569660"/>
          </a:xfrm>
          <a:prstGeom prst="rect">
            <a:avLst/>
          </a:prstGeom>
          <a:solidFill>
            <a:schemeClr val="bg1">
              <a:alpha val="45000"/>
            </a:schemeClr>
          </a:solidFill>
        </p:spPr>
        <p:txBody>
          <a:bodyPr wrap="square">
            <a:spAutoFit/>
          </a:bodyPr>
          <a:lstStyle/>
          <a:p>
            <a:pPr algn="ctr"/>
            <a:r>
              <a:rPr lang="en-US" sz="9600" dirty="0"/>
              <a:t>Questions?</a:t>
            </a:r>
          </a:p>
        </p:txBody>
      </p:sp>
    </p:spTree>
    <p:extLst>
      <p:ext uri="{BB962C8B-B14F-4D97-AF65-F5344CB8AC3E}">
        <p14:creationId xmlns:p14="http://schemas.microsoft.com/office/powerpoint/2010/main" val="38085863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D608A-4BD4-46AA-BBB9-748D29EFD9DB}"/>
              </a:ext>
            </a:extLst>
          </p:cNvPr>
          <p:cNvSpPr>
            <a:spLocks noGrp="1"/>
          </p:cNvSpPr>
          <p:nvPr>
            <p:ph type="title"/>
          </p:nvPr>
        </p:nvSpPr>
        <p:spPr/>
        <p:txBody>
          <a:bodyPr/>
          <a:lstStyle/>
          <a:p>
            <a:r>
              <a:rPr lang="en-US" dirty="0"/>
              <a:t>Motivation</a:t>
            </a:r>
          </a:p>
        </p:txBody>
      </p:sp>
      <p:sp>
        <p:nvSpPr>
          <p:cNvPr id="3" name="Slide Number Placeholder 2">
            <a:extLst>
              <a:ext uri="{FF2B5EF4-FFF2-40B4-BE49-F238E27FC236}">
                <a16:creationId xmlns:a16="http://schemas.microsoft.com/office/drawing/2014/main" id="{58ABC920-36CF-4355-9F20-2343B2780ABF}"/>
              </a:ext>
            </a:extLst>
          </p:cNvPr>
          <p:cNvSpPr>
            <a:spLocks noGrp="1"/>
          </p:cNvSpPr>
          <p:nvPr>
            <p:ph type="sldNum" sz="quarter" idx="10"/>
          </p:nvPr>
        </p:nvSpPr>
        <p:spPr/>
        <p:txBody>
          <a:bodyPr/>
          <a:lstStyle/>
          <a:p>
            <a:fld id="{EBA0D84A-F8FF-4621-B796-64106E95673B}" type="slidenum">
              <a:rPr lang="en-US" smtClean="0"/>
              <a:t>4</a:t>
            </a:fld>
            <a:endParaRPr lang="en-US"/>
          </a:p>
        </p:txBody>
      </p:sp>
      <p:sp>
        <p:nvSpPr>
          <p:cNvPr id="6" name="Rectangle 5">
            <a:extLst>
              <a:ext uri="{FF2B5EF4-FFF2-40B4-BE49-F238E27FC236}">
                <a16:creationId xmlns:a16="http://schemas.microsoft.com/office/drawing/2014/main" id="{D13DEA7C-E629-4D7A-0D04-C66910D0BAF4}"/>
              </a:ext>
            </a:extLst>
          </p:cNvPr>
          <p:cNvSpPr/>
          <p:nvPr/>
        </p:nvSpPr>
        <p:spPr>
          <a:xfrm>
            <a:off x="130050" y="904930"/>
            <a:ext cx="6204247" cy="6247864"/>
          </a:xfrm>
          <a:prstGeom prst="rect">
            <a:avLst/>
          </a:prstGeom>
          <a:ln>
            <a:noFill/>
          </a:ln>
        </p:spPr>
        <p:txBody>
          <a:bodyPr wrap="square">
            <a:spAutoFit/>
          </a:bodyPr>
          <a:lstStyle/>
          <a:p>
            <a:pPr eaLnBrk="0" fontAlgn="base" hangingPunct="0">
              <a:spcBef>
                <a:spcPct val="0"/>
              </a:spcBef>
              <a:spcAft>
                <a:spcPct val="0"/>
              </a:spcAft>
            </a:pPr>
            <a:r>
              <a:rPr lang="en-US" sz="2000" b="1" u="sng" dirty="0">
                <a:solidFill>
                  <a:srgbClr val="000000"/>
                </a:solidFill>
                <a:latin typeface="Arial"/>
                <a:ea typeface="MS PGothic" pitchFamily="34" charset="-128"/>
              </a:rPr>
              <a:t>IPCC 5</a:t>
            </a:r>
            <a:r>
              <a:rPr lang="en-US" sz="2000" b="1" u="sng" baseline="30000" dirty="0">
                <a:solidFill>
                  <a:srgbClr val="000000"/>
                </a:solidFill>
                <a:latin typeface="Arial"/>
                <a:ea typeface="MS PGothic" pitchFamily="34" charset="-128"/>
              </a:rPr>
              <a:t>th</a:t>
            </a:r>
            <a:r>
              <a:rPr lang="en-US" sz="2000" b="1" u="sng" dirty="0">
                <a:solidFill>
                  <a:srgbClr val="000000"/>
                </a:solidFill>
                <a:latin typeface="Arial"/>
                <a:ea typeface="MS PGothic" pitchFamily="34" charset="-128"/>
              </a:rPr>
              <a:t> Assessment (2013)</a:t>
            </a:r>
          </a:p>
          <a:p>
            <a:pPr marL="169863" indent="-169863" eaLnBrk="0" fontAlgn="base" hangingPunct="0">
              <a:spcBef>
                <a:spcPct val="0"/>
              </a:spcBef>
              <a:spcAft>
                <a:spcPct val="0"/>
              </a:spcAft>
              <a:buFont typeface="Arial" panose="020B0604020202020204" pitchFamily="34" charset="0"/>
              <a:buChar char="•"/>
            </a:pPr>
            <a:r>
              <a:rPr lang="en-US" sz="2000" dirty="0">
                <a:solidFill>
                  <a:srgbClr val="000000"/>
                </a:solidFill>
                <a:latin typeface="Arial" pitchFamily="34" charset="0"/>
                <a:ea typeface="MS PGothic" pitchFamily="34" charset="-128"/>
              </a:rPr>
              <a:t>“Clouds and aerosols continue to contribute the largest uncertainty to estimates and interpretations of the Earth's changing energy budget”</a:t>
            </a:r>
          </a:p>
          <a:p>
            <a:pPr marL="169863" indent="-169863" eaLnBrk="0" fontAlgn="base" hangingPunct="0">
              <a:spcBef>
                <a:spcPct val="0"/>
              </a:spcBef>
              <a:spcAft>
                <a:spcPct val="0"/>
              </a:spcAft>
              <a:buFont typeface="Arial" panose="020B0604020202020204" pitchFamily="34" charset="0"/>
              <a:buChar char="•"/>
            </a:pPr>
            <a:r>
              <a:rPr lang="en-US" sz="2000" dirty="0">
                <a:solidFill>
                  <a:srgbClr val="000000"/>
                </a:solidFill>
                <a:latin typeface="Arial" pitchFamily="34" charset="0"/>
                <a:ea typeface="MS PGothic" pitchFamily="34" charset="-128"/>
              </a:rPr>
              <a:t>“Aerosols and their interactions with clouds contribute to the largest uncertainty to the total radiative forcing estimate”</a:t>
            </a:r>
          </a:p>
          <a:p>
            <a:pPr eaLnBrk="0" fontAlgn="base" hangingPunct="0">
              <a:spcBef>
                <a:spcPct val="0"/>
              </a:spcBef>
              <a:spcAft>
                <a:spcPct val="0"/>
              </a:spcAft>
            </a:pPr>
            <a:endParaRPr lang="en-US" sz="2000" dirty="0">
              <a:solidFill>
                <a:srgbClr val="000000"/>
              </a:solidFill>
              <a:latin typeface="Arial" pitchFamily="34" charset="0"/>
              <a:ea typeface="MS PGothic" pitchFamily="34" charset="-128"/>
            </a:endParaRPr>
          </a:p>
          <a:p>
            <a:pPr eaLnBrk="0" fontAlgn="base" hangingPunct="0">
              <a:spcBef>
                <a:spcPct val="0"/>
              </a:spcBef>
              <a:spcAft>
                <a:spcPct val="0"/>
              </a:spcAft>
            </a:pPr>
            <a:r>
              <a:rPr lang="en-US" sz="2000" b="1" u="sng" dirty="0">
                <a:solidFill>
                  <a:srgbClr val="000000"/>
                </a:solidFill>
                <a:latin typeface="Arial" pitchFamily="34" charset="0"/>
                <a:ea typeface="MS PGothic" pitchFamily="34" charset="-128"/>
              </a:rPr>
              <a:t>NASA Decadal Study Report (2018)</a:t>
            </a:r>
          </a:p>
          <a:p>
            <a:pPr marL="171450" indent="-171450" eaLnBrk="0" fontAlgn="base" hangingPunct="0">
              <a:spcBef>
                <a:spcPct val="0"/>
              </a:spcBef>
              <a:spcAft>
                <a:spcPct val="0"/>
              </a:spcAft>
              <a:buFont typeface="Arial" panose="020B0604020202020204" pitchFamily="34" charset="0"/>
              <a:buChar char="•"/>
            </a:pPr>
            <a:r>
              <a:rPr lang="en-US" sz="2000" dirty="0">
                <a:solidFill>
                  <a:srgbClr val="000000"/>
                </a:solidFill>
                <a:latin typeface="Arial" pitchFamily="34" charset="0"/>
                <a:ea typeface="MS PGothic" pitchFamily="34" charset="-128"/>
              </a:rPr>
              <a:t>“Improving our understanding will require measurements capable of examining aerosol and cloud vertical profiles and sizes. Vertical profiles of aerosols are also essential for determining how and whether aerosols affect cloud microphysical properties.”</a:t>
            </a:r>
          </a:p>
          <a:p>
            <a:pPr marL="171450" indent="-171450" eaLnBrk="0" fontAlgn="base" hangingPunct="0">
              <a:spcBef>
                <a:spcPct val="0"/>
              </a:spcBef>
              <a:spcAft>
                <a:spcPct val="0"/>
              </a:spcAft>
              <a:buFont typeface="Arial" panose="020B0604020202020204" pitchFamily="34" charset="0"/>
              <a:buChar char="•"/>
            </a:pPr>
            <a:r>
              <a:rPr lang="en-US" sz="2000" dirty="0">
                <a:solidFill>
                  <a:srgbClr val="000000"/>
                </a:solidFill>
                <a:latin typeface="Arial" pitchFamily="34" charset="0"/>
                <a:ea typeface="MS PGothic" pitchFamily="34" charset="-128"/>
              </a:rPr>
              <a:t>“It is likely that only such a combination of platforms (models, in situ observations, space-based platforms) would resolve the roles of the naturally-occurring and anthropogenic aerosols on clouds.”</a:t>
            </a:r>
          </a:p>
          <a:p>
            <a:pPr marL="169863" indent="-169863" eaLnBrk="0" fontAlgn="base" hangingPunct="0">
              <a:spcBef>
                <a:spcPct val="0"/>
              </a:spcBef>
              <a:spcAft>
                <a:spcPct val="0"/>
              </a:spcAft>
              <a:buFont typeface="Arial" panose="020B0604020202020204" pitchFamily="34" charset="0"/>
              <a:buChar char="•"/>
            </a:pPr>
            <a:endParaRPr lang="en-US" sz="2000" dirty="0">
              <a:solidFill>
                <a:srgbClr val="000000"/>
              </a:solidFill>
              <a:latin typeface="Arial"/>
              <a:ea typeface="MS PGothic" pitchFamily="34" charset="-128"/>
            </a:endParaRPr>
          </a:p>
        </p:txBody>
      </p:sp>
      <p:sp>
        <p:nvSpPr>
          <p:cNvPr id="7" name="TextBox 6">
            <a:extLst>
              <a:ext uri="{FF2B5EF4-FFF2-40B4-BE49-F238E27FC236}">
                <a16:creationId xmlns:a16="http://schemas.microsoft.com/office/drawing/2014/main" id="{5A576178-87CD-E266-D3F9-E04D9C5D17B4}"/>
              </a:ext>
            </a:extLst>
          </p:cNvPr>
          <p:cNvSpPr txBox="1"/>
          <p:nvPr/>
        </p:nvSpPr>
        <p:spPr>
          <a:xfrm>
            <a:off x="6616932" y="4397457"/>
            <a:ext cx="4772150" cy="1569660"/>
          </a:xfrm>
          <a:prstGeom prst="rect">
            <a:avLst/>
          </a:prstGeom>
          <a:noFill/>
          <a:ln>
            <a:solidFill>
              <a:srgbClr val="000000"/>
            </a:solidFill>
          </a:ln>
        </p:spPr>
        <p:txBody>
          <a:bodyPr wrap="square" rtlCol="0">
            <a:spAutoFit/>
          </a:bodyPr>
          <a:lstStyle/>
          <a:p>
            <a:pPr algn="ctr" eaLnBrk="0" fontAlgn="base" hangingPunct="0">
              <a:spcBef>
                <a:spcPct val="0"/>
              </a:spcBef>
              <a:spcAft>
                <a:spcPct val="0"/>
              </a:spcAft>
              <a:defRPr/>
            </a:pPr>
            <a:r>
              <a:rPr lang="en-US" sz="2400" b="1" u="sng" kern="0" dirty="0">
                <a:solidFill>
                  <a:srgbClr val="000000"/>
                </a:solidFill>
                <a:latin typeface="Arial" pitchFamily="34" charset="0"/>
                <a:ea typeface="MS PGothic" pitchFamily="34" charset="-128"/>
              </a:rPr>
              <a:t>Why such high uncertainty? </a:t>
            </a:r>
          </a:p>
          <a:p>
            <a:pPr algn="ctr" eaLnBrk="0" fontAlgn="base" hangingPunct="0">
              <a:spcBef>
                <a:spcPct val="0"/>
              </a:spcBef>
              <a:spcAft>
                <a:spcPct val="0"/>
              </a:spcAft>
              <a:defRPr/>
            </a:pPr>
            <a:r>
              <a:rPr lang="en-US" sz="2400" kern="0" dirty="0">
                <a:solidFill>
                  <a:srgbClr val="000000"/>
                </a:solidFill>
                <a:latin typeface="Arial" pitchFamily="34" charset="0"/>
                <a:ea typeface="MS PGothic" pitchFamily="34" charset="-128"/>
              </a:rPr>
              <a:t>Complexity of clouds and difficulty in untangling influences from aerosols and meteorology.</a:t>
            </a:r>
          </a:p>
        </p:txBody>
      </p:sp>
      <p:pic>
        <p:nvPicPr>
          <p:cNvPr id="8" name="Picture 7">
            <a:extLst>
              <a:ext uri="{FF2B5EF4-FFF2-40B4-BE49-F238E27FC236}">
                <a16:creationId xmlns:a16="http://schemas.microsoft.com/office/drawing/2014/main" id="{045176F1-EA5B-2DFC-CC35-C6769332B0B3}"/>
              </a:ext>
            </a:extLst>
          </p:cNvPr>
          <p:cNvPicPr>
            <a:picLocks noChangeAspect="1"/>
          </p:cNvPicPr>
          <p:nvPr/>
        </p:nvPicPr>
        <p:blipFill>
          <a:blip r:embed="rId2"/>
          <a:stretch>
            <a:fillRect/>
          </a:stretch>
        </p:blipFill>
        <p:spPr>
          <a:xfrm>
            <a:off x="8423565" y="722218"/>
            <a:ext cx="3652041" cy="2754571"/>
          </a:xfrm>
          <a:prstGeom prst="rect">
            <a:avLst/>
          </a:prstGeom>
        </p:spPr>
      </p:pic>
      <p:pic>
        <p:nvPicPr>
          <p:cNvPr id="9" name="Picture 8">
            <a:extLst>
              <a:ext uri="{FF2B5EF4-FFF2-40B4-BE49-F238E27FC236}">
                <a16:creationId xmlns:a16="http://schemas.microsoft.com/office/drawing/2014/main" id="{C747F03B-6706-EA20-6037-3B19E7F7304B}"/>
              </a:ext>
            </a:extLst>
          </p:cNvPr>
          <p:cNvPicPr>
            <a:picLocks noChangeAspect="1"/>
          </p:cNvPicPr>
          <p:nvPr/>
        </p:nvPicPr>
        <p:blipFill>
          <a:blip r:embed="rId3"/>
          <a:stretch>
            <a:fillRect/>
          </a:stretch>
        </p:blipFill>
        <p:spPr>
          <a:xfrm>
            <a:off x="6165158" y="704904"/>
            <a:ext cx="2022878" cy="2793792"/>
          </a:xfrm>
          <a:prstGeom prst="rect">
            <a:avLst/>
          </a:prstGeom>
        </p:spPr>
      </p:pic>
    </p:spTree>
    <p:extLst>
      <p:ext uri="{BB962C8B-B14F-4D97-AF65-F5344CB8AC3E}">
        <p14:creationId xmlns:p14="http://schemas.microsoft.com/office/powerpoint/2010/main" val="27395233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D608A-4BD4-46AA-BBB9-748D29EFD9DB}"/>
              </a:ext>
            </a:extLst>
          </p:cNvPr>
          <p:cNvSpPr>
            <a:spLocks noGrp="1"/>
          </p:cNvSpPr>
          <p:nvPr>
            <p:ph type="title"/>
          </p:nvPr>
        </p:nvSpPr>
        <p:spPr>
          <a:xfrm>
            <a:off x="1216057" y="0"/>
            <a:ext cx="6909847" cy="480767"/>
          </a:xfrm>
        </p:spPr>
        <p:txBody>
          <a:bodyPr/>
          <a:lstStyle/>
          <a:p>
            <a:r>
              <a:rPr lang="en-US" dirty="0"/>
              <a:t>Extra Slides</a:t>
            </a:r>
          </a:p>
        </p:txBody>
      </p:sp>
      <p:sp>
        <p:nvSpPr>
          <p:cNvPr id="3" name="Slide Number Placeholder 2">
            <a:extLst>
              <a:ext uri="{FF2B5EF4-FFF2-40B4-BE49-F238E27FC236}">
                <a16:creationId xmlns:a16="http://schemas.microsoft.com/office/drawing/2014/main" id="{58ABC920-36CF-4355-9F20-2343B2780ABF}"/>
              </a:ext>
            </a:extLst>
          </p:cNvPr>
          <p:cNvSpPr>
            <a:spLocks noGrp="1"/>
          </p:cNvSpPr>
          <p:nvPr>
            <p:ph type="sldNum" sz="quarter" idx="10"/>
          </p:nvPr>
        </p:nvSpPr>
        <p:spPr/>
        <p:txBody>
          <a:bodyPr/>
          <a:lstStyle/>
          <a:p>
            <a:fld id="{EBA0D84A-F8FF-4621-B796-64106E95673B}" type="slidenum">
              <a:rPr lang="en-US" smtClean="0"/>
              <a:t>40</a:t>
            </a:fld>
            <a:endParaRPr lang="en-US"/>
          </a:p>
        </p:txBody>
      </p:sp>
      <p:sp>
        <p:nvSpPr>
          <p:cNvPr id="6" name="TextBox 5">
            <a:extLst>
              <a:ext uri="{FF2B5EF4-FFF2-40B4-BE49-F238E27FC236}">
                <a16:creationId xmlns:a16="http://schemas.microsoft.com/office/drawing/2014/main" id="{3A0FD082-30CB-A25B-C7BE-EB3DA98FD177}"/>
              </a:ext>
            </a:extLst>
          </p:cNvPr>
          <p:cNvSpPr txBox="1"/>
          <p:nvPr/>
        </p:nvSpPr>
        <p:spPr>
          <a:xfrm>
            <a:off x="2990688" y="738482"/>
            <a:ext cx="3918060" cy="584775"/>
          </a:xfrm>
          <a:prstGeom prst="rect">
            <a:avLst/>
          </a:prstGeom>
          <a:noFill/>
        </p:spPr>
        <p:txBody>
          <a:bodyPr wrap="none" rtlCol="0">
            <a:spAutoFit/>
          </a:bodyPr>
          <a:lstStyle/>
          <a:p>
            <a:r>
              <a:rPr lang="en-US" sz="3200" b="1" dirty="0">
                <a:latin typeface="Helvetica" panose="020B0604020202020204" pitchFamily="34" charset="0"/>
                <a:cs typeface="Helvetica" panose="020B0604020202020204" pitchFamily="34" charset="0"/>
              </a:rPr>
              <a:t>Science Objectives</a:t>
            </a:r>
          </a:p>
        </p:txBody>
      </p:sp>
      <p:sp>
        <p:nvSpPr>
          <p:cNvPr id="7" name="Content Placeholder 2">
            <a:extLst>
              <a:ext uri="{FF2B5EF4-FFF2-40B4-BE49-F238E27FC236}">
                <a16:creationId xmlns:a16="http://schemas.microsoft.com/office/drawing/2014/main" id="{C7AB59D0-68A0-8C12-A0FE-B1C4CBAA4596}"/>
              </a:ext>
            </a:extLst>
          </p:cNvPr>
          <p:cNvSpPr txBox="1">
            <a:spLocks/>
          </p:cNvSpPr>
          <p:nvPr/>
        </p:nvSpPr>
        <p:spPr bwMode="auto">
          <a:xfrm>
            <a:off x="0" y="1501825"/>
            <a:ext cx="12192000" cy="533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28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400">
                <a:solidFill>
                  <a:schemeClr val="tx1"/>
                </a:solidFill>
                <a:latin typeface="+mn-lt"/>
                <a:ea typeface="MS PGothic" pitchFamily="34" charset="-128"/>
              </a:defRPr>
            </a:lvl2pPr>
            <a:lvl3pPr marL="1085850" indent="-228600" algn="l" rtl="0" eaLnBrk="0" fontAlgn="base" hangingPunct="0">
              <a:spcBef>
                <a:spcPct val="20000"/>
              </a:spcBef>
              <a:spcAft>
                <a:spcPct val="0"/>
              </a:spcAft>
              <a:buChar char="•"/>
              <a:defRPr sz="2000">
                <a:solidFill>
                  <a:schemeClr val="tx1"/>
                </a:solidFill>
                <a:latin typeface="+mn-lt"/>
                <a:ea typeface="ヒラギノ角ゴ Pro W3" charset="-128"/>
                <a:cs typeface="ヒラギノ角ゴ Pro W3" charset="-128"/>
              </a:defRPr>
            </a:lvl3pPr>
            <a:lvl4pPr marL="1428750" indent="-228600" algn="l" rtl="0" eaLnBrk="0" fontAlgn="base" hangingPunct="0">
              <a:spcBef>
                <a:spcPct val="20000"/>
              </a:spcBef>
              <a:spcAft>
                <a:spcPct val="0"/>
              </a:spcAft>
              <a:buChar char="–"/>
              <a:defRPr>
                <a:solidFill>
                  <a:schemeClr val="tx1"/>
                </a:solidFill>
                <a:latin typeface="+mn-lt"/>
                <a:ea typeface="ヒラギノ角ゴ Pro W3" charset="-128"/>
                <a:cs typeface="ヒラギノ角ゴ Pro W3" charset="-128"/>
              </a:defRPr>
            </a:lvl4pPr>
            <a:lvl5pPr marL="1771650" indent="-228600" algn="l" rtl="0" eaLnBrk="0" fontAlgn="base" hangingPunct="0">
              <a:spcBef>
                <a:spcPct val="20000"/>
              </a:spcBef>
              <a:spcAft>
                <a:spcPct val="0"/>
              </a:spcAft>
              <a:buChar char="»"/>
              <a:defRPr>
                <a:solidFill>
                  <a:schemeClr val="tx1"/>
                </a:solidFill>
                <a:latin typeface="+mn-lt"/>
                <a:ea typeface="ヒラギノ角ゴ Pro W3" charset="-128"/>
                <a:cs typeface="ヒラギノ角ゴ Pro W3" charset="-128"/>
              </a:defRPr>
            </a:lvl5pPr>
            <a:lvl6pPr marL="2228850" indent="-228600" algn="l" rtl="0" fontAlgn="base">
              <a:spcBef>
                <a:spcPct val="20000"/>
              </a:spcBef>
              <a:spcAft>
                <a:spcPct val="0"/>
              </a:spcAft>
              <a:buChar char="»"/>
              <a:defRPr>
                <a:solidFill>
                  <a:schemeClr val="tx1"/>
                </a:solidFill>
                <a:latin typeface="+mn-lt"/>
                <a:ea typeface="+mn-ea"/>
              </a:defRPr>
            </a:lvl6pPr>
            <a:lvl7pPr marL="2686050" indent="-228600" algn="l" rtl="0" fontAlgn="base">
              <a:spcBef>
                <a:spcPct val="20000"/>
              </a:spcBef>
              <a:spcAft>
                <a:spcPct val="0"/>
              </a:spcAft>
              <a:buChar char="»"/>
              <a:defRPr>
                <a:solidFill>
                  <a:schemeClr val="tx1"/>
                </a:solidFill>
                <a:latin typeface="+mn-lt"/>
                <a:ea typeface="+mn-ea"/>
              </a:defRPr>
            </a:lvl7pPr>
            <a:lvl8pPr marL="3143250" indent="-228600" algn="l" rtl="0" fontAlgn="base">
              <a:spcBef>
                <a:spcPct val="20000"/>
              </a:spcBef>
              <a:spcAft>
                <a:spcPct val="0"/>
              </a:spcAft>
              <a:buChar char="»"/>
              <a:defRPr>
                <a:solidFill>
                  <a:schemeClr val="tx1"/>
                </a:solidFill>
                <a:latin typeface="+mn-lt"/>
                <a:ea typeface="+mn-ea"/>
              </a:defRPr>
            </a:lvl8pPr>
            <a:lvl9pPr marL="3600450" indent="-228600" algn="l" rtl="0" fontAlgn="base">
              <a:spcBef>
                <a:spcPct val="20000"/>
              </a:spcBef>
              <a:spcAft>
                <a:spcPct val="0"/>
              </a:spcAft>
              <a:buChar char="»"/>
              <a:defRPr>
                <a:solidFill>
                  <a:schemeClr val="tx1"/>
                </a:solidFill>
                <a:latin typeface="+mn-lt"/>
                <a:ea typeface="+mn-ea"/>
              </a:defRPr>
            </a:lvl9pPr>
          </a:lstStyle>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Helvetica" panose="020B0604020202020204" pitchFamily="34" charset="0"/>
                <a:cs typeface="Helvetica" panose="020B0604020202020204" pitchFamily="34" charset="0"/>
              </a:rPr>
              <a:t>Objective 1: </a:t>
            </a:r>
            <a:r>
              <a:rPr kumimoji="0" lang="en-US" sz="2400" b="0" i="0" u="none" strike="noStrike" kern="0" cap="none" spc="0" normalizeH="0" baseline="0" noProof="0" dirty="0">
                <a:ln>
                  <a:noFill/>
                </a:ln>
                <a:solidFill>
                  <a:srgbClr val="000000"/>
                </a:solidFill>
                <a:effectLst/>
                <a:uLnTx/>
                <a:uFillTx/>
                <a:latin typeface="Helvetica" panose="020B0604020202020204" pitchFamily="34" charset="0"/>
                <a:cs typeface="Helvetica" panose="020B0604020202020204" pitchFamily="34" charset="0"/>
              </a:rPr>
              <a:t>Quantify relationships between aerosols, cloud condensation nuclei (CCN), and cloud drops and reduce uncertainty in model parameterizations of cloud droplet activation.</a:t>
            </a: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US" sz="2400" b="1" i="0" u="none" strike="noStrike" kern="0" cap="none" spc="0" normalizeH="0" baseline="0" noProof="0" dirty="0">
              <a:ln>
                <a:noFill/>
              </a:ln>
              <a:solidFill>
                <a:srgbClr val="C00000"/>
              </a:solidFill>
              <a:effectLst/>
              <a:uLnTx/>
              <a:uFillTx/>
              <a:latin typeface="Helvetica" panose="020B0604020202020204" pitchFamily="34" charset="0"/>
              <a:cs typeface="Helvetica" panose="020B0604020202020204" pitchFamily="34" charset="0"/>
            </a:endParaRP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Helvetica" panose="020B0604020202020204" pitchFamily="34" charset="0"/>
                <a:cs typeface="Helvetica" panose="020B0604020202020204" pitchFamily="34" charset="0"/>
              </a:rPr>
              <a:t>Objective 2: </a:t>
            </a:r>
            <a:r>
              <a:rPr kumimoji="0" lang="en-US" sz="2400" b="0" i="0" u="none" strike="noStrike" kern="0" cap="none" spc="0" normalizeH="0" baseline="0" noProof="0" dirty="0">
                <a:ln>
                  <a:noFill/>
                </a:ln>
                <a:solidFill>
                  <a:srgbClr val="000000"/>
                </a:solidFill>
                <a:effectLst/>
                <a:uLnTx/>
                <a:uFillTx/>
                <a:latin typeface="Helvetica" panose="020B0604020202020204" pitchFamily="34" charset="0"/>
                <a:cs typeface="Helvetica" panose="020B0604020202020204" pitchFamily="34" charset="0"/>
              </a:rPr>
              <a:t>Improve process-level understanding and model representation of factors governing cloud micro/macro-physical properties and how they couple with cloud effects on aerosol. </a:t>
            </a:r>
          </a:p>
          <a:p>
            <a:pPr marL="1033463" marR="0" lvl="0" indent="-1033463" algn="l" defTabSz="914400" rtl="0" eaLnBrk="0" fontAlgn="base" latinLnBrk="0" hangingPunct="0">
              <a:lnSpc>
                <a:spcPct val="100000"/>
              </a:lnSpc>
              <a:spcBef>
                <a:spcPts val="0"/>
              </a:spcBef>
              <a:spcAft>
                <a:spcPct val="0"/>
              </a:spcAft>
              <a:buClrTx/>
              <a:buSzTx/>
              <a:buFontTx/>
              <a:buNone/>
              <a:tabLst/>
              <a:defRPr/>
            </a:pPr>
            <a:endParaRPr kumimoji="0" lang="en-US" sz="2400" b="1" i="0" u="none" strike="noStrike" kern="0" cap="none" spc="0" normalizeH="0" baseline="0" noProof="0" dirty="0">
              <a:ln>
                <a:noFill/>
              </a:ln>
              <a:solidFill>
                <a:srgbClr val="C00000"/>
              </a:solidFill>
              <a:effectLst/>
              <a:uLnTx/>
              <a:uFillTx/>
              <a:latin typeface="Helvetica" panose="020B0604020202020204" pitchFamily="34" charset="0"/>
              <a:cs typeface="Helvetica" panose="020B0604020202020204" pitchFamily="34" charset="0"/>
            </a:endParaRP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Helvetica" panose="020B0604020202020204" pitchFamily="34" charset="0"/>
                <a:cs typeface="Helvetica" panose="020B0604020202020204" pitchFamily="34" charset="0"/>
              </a:rPr>
              <a:t>Objective 3: </a:t>
            </a:r>
            <a:r>
              <a:rPr kumimoji="0" lang="en-US" sz="2400" b="0" i="0" u="none" strike="noStrike" kern="0" cap="none" spc="0" normalizeH="0" baseline="0" noProof="0" dirty="0">
                <a:ln>
                  <a:noFill/>
                </a:ln>
                <a:solidFill>
                  <a:srgbClr val="000000"/>
                </a:solidFill>
                <a:effectLst/>
                <a:uLnTx/>
                <a:uFillTx/>
                <a:latin typeface="Helvetica" panose="020B0604020202020204" pitchFamily="34" charset="0"/>
                <a:cs typeface="Helvetica" panose="020B0604020202020204" pitchFamily="34" charset="0"/>
              </a:rPr>
              <a:t>Assess advanced remote sensing capabilities for retrieving aerosol and cloud properties related to aerosol-cloud interactions.</a:t>
            </a: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Helvetica" panose="020B0604020202020204" pitchFamily="34" charset="0"/>
              <a:cs typeface="Helvetica" panose="020B0604020202020204" pitchFamily="34" charset="0"/>
            </a:endParaRP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US" sz="2400" b="1" i="0" u="none" strike="noStrike" kern="0" cap="none" spc="0" normalizeH="0" baseline="0" noProof="0" dirty="0">
              <a:ln>
                <a:noFill/>
              </a:ln>
              <a:solidFill>
                <a:srgbClr val="C00000"/>
              </a:solidFill>
              <a:effectLst/>
              <a:uLnTx/>
              <a:uFillTx/>
              <a:latin typeface="Helvetica" panose="020B0604020202020204" pitchFamily="34" charset="0"/>
              <a:cs typeface="Helvetica" panose="020B0604020202020204" pitchFamily="34" charset="0"/>
            </a:endParaRP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3626827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D608A-4BD4-46AA-BBB9-748D29EFD9DB}"/>
              </a:ext>
            </a:extLst>
          </p:cNvPr>
          <p:cNvSpPr>
            <a:spLocks noGrp="1"/>
          </p:cNvSpPr>
          <p:nvPr>
            <p:ph type="title"/>
          </p:nvPr>
        </p:nvSpPr>
        <p:spPr>
          <a:xfrm>
            <a:off x="1216057" y="0"/>
            <a:ext cx="6909847" cy="480767"/>
          </a:xfrm>
        </p:spPr>
        <p:txBody>
          <a:bodyPr/>
          <a:lstStyle/>
          <a:p>
            <a:r>
              <a:rPr lang="en-US" dirty="0"/>
              <a:t>Extra Slides</a:t>
            </a:r>
          </a:p>
        </p:txBody>
      </p:sp>
      <p:sp>
        <p:nvSpPr>
          <p:cNvPr id="3" name="Slide Number Placeholder 2">
            <a:extLst>
              <a:ext uri="{FF2B5EF4-FFF2-40B4-BE49-F238E27FC236}">
                <a16:creationId xmlns:a16="http://schemas.microsoft.com/office/drawing/2014/main" id="{58ABC920-36CF-4355-9F20-2343B2780ABF}"/>
              </a:ext>
            </a:extLst>
          </p:cNvPr>
          <p:cNvSpPr>
            <a:spLocks noGrp="1"/>
          </p:cNvSpPr>
          <p:nvPr>
            <p:ph type="sldNum" sz="quarter" idx="10"/>
          </p:nvPr>
        </p:nvSpPr>
        <p:spPr/>
        <p:txBody>
          <a:bodyPr/>
          <a:lstStyle/>
          <a:p>
            <a:fld id="{EBA0D84A-F8FF-4621-B796-64106E95673B}" type="slidenum">
              <a:rPr lang="en-US" smtClean="0"/>
              <a:t>41</a:t>
            </a:fld>
            <a:endParaRPr lang="en-US"/>
          </a:p>
        </p:txBody>
      </p:sp>
      <p:sp>
        <p:nvSpPr>
          <p:cNvPr id="4" name="TextBox 3">
            <a:extLst>
              <a:ext uri="{FF2B5EF4-FFF2-40B4-BE49-F238E27FC236}">
                <a16:creationId xmlns:a16="http://schemas.microsoft.com/office/drawing/2014/main" id="{632E2E10-76B0-216D-6404-232AB036AD12}"/>
              </a:ext>
            </a:extLst>
          </p:cNvPr>
          <p:cNvSpPr txBox="1"/>
          <p:nvPr/>
        </p:nvSpPr>
        <p:spPr>
          <a:xfrm>
            <a:off x="5307391" y="720186"/>
            <a:ext cx="1604927"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Platforms</a:t>
            </a:r>
          </a:p>
        </p:txBody>
      </p:sp>
      <p:pic>
        <p:nvPicPr>
          <p:cNvPr id="5" name="Picture 2" descr="https://upload.wikimedia.org/wikipedia/commons/9/96/NASA_Langley%27s_B200_King_Air.jpg">
            <a:extLst>
              <a:ext uri="{FF2B5EF4-FFF2-40B4-BE49-F238E27FC236}">
                <a16:creationId xmlns:a16="http://schemas.microsoft.com/office/drawing/2014/main" id="{87E556A1-FAB2-9460-7660-D0A74B38C37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516"/>
          <a:stretch/>
        </p:blipFill>
        <p:spPr bwMode="auto">
          <a:xfrm>
            <a:off x="1534222" y="1296565"/>
            <a:ext cx="4957041" cy="24138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4742A28-234A-06FD-9519-EF0EC31577B1}"/>
              </a:ext>
            </a:extLst>
          </p:cNvPr>
          <p:cNvSpPr txBox="1"/>
          <p:nvPr/>
        </p:nvSpPr>
        <p:spPr>
          <a:xfrm>
            <a:off x="6624967" y="1360997"/>
            <a:ext cx="3980688" cy="707886"/>
          </a:xfrm>
          <a:prstGeom prst="rect">
            <a:avLst/>
          </a:prstGeom>
          <a:noFill/>
        </p:spPr>
        <p:txBody>
          <a:bodyPr wrap="square" rtlCol="0">
            <a:spAutoFit/>
          </a:bodyPr>
          <a:lstStyle/>
          <a:p>
            <a:pPr algn="ctr" defTabSz="914400" eaLnBrk="0" fontAlgn="base" hangingPunct="0">
              <a:spcBef>
                <a:spcPct val="0"/>
              </a:spcBef>
              <a:spcAft>
                <a:spcPct val="0"/>
              </a:spcAft>
            </a:pPr>
            <a:r>
              <a:rPr lang="en-US" sz="2000" b="1" dirty="0">
                <a:solidFill>
                  <a:schemeClr val="accent1">
                    <a:lumMod val="75000"/>
                  </a:schemeClr>
                </a:solidFill>
                <a:latin typeface="Arial" panose="020B0604020202020204" pitchFamily="34" charset="0"/>
                <a:ea typeface="ＭＳ Ｐゴシック"/>
                <a:cs typeface="Arial" panose="020B0604020202020204" pitchFamily="34" charset="0"/>
              </a:rPr>
              <a:t>High-Altitude</a:t>
            </a:r>
            <a:r>
              <a:rPr lang="en-US" sz="1600" dirty="0">
                <a:solidFill>
                  <a:schemeClr val="accent1">
                    <a:lumMod val="75000"/>
                  </a:schemeClr>
                </a:solidFill>
                <a:latin typeface="Arial" panose="020B0604020202020204" pitchFamily="34" charset="0"/>
                <a:ea typeface="MS PGothic" pitchFamily="34" charset="-128"/>
                <a:cs typeface="Arial" panose="020B0604020202020204" pitchFamily="34" charset="0"/>
              </a:rPr>
              <a:t> </a:t>
            </a:r>
            <a:r>
              <a:rPr lang="en-US" sz="2000" b="1" dirty="0">
                <a:solidFill>
                  <a:schemeClr val="accent1">
                    <a:lumMod val="75000"/>
                  </a:schemeClr>
                </a:solidFill>
                <a:latin typeface="Arial" panose="020B0604020202020204" pitchFamily="34" charset="0"/>
                <a:ea typeface="ＭＳ Ｐゴシック"/>
                <a:cs typeface="Arial" panose="020B0604020202020204" pitchFamily="34" charset="0"/>
              </a:rPr>
              <a:t>Remote</a:t>
            </a:r>
            <a:r>
              <a:rPr lang="en-US" sz="1600" dirty="0">
                <a:solidFill>
                  <a:schemeClr val="accent1">
                    <a:lumMod val="75000"/>
                  </a:schemeClr>
                </a:solidFill>
                <a:latin typeface="Arial" panose="020B0604020202020204" pitchFamily="34" charset="0"/>
                <a:ea typeface="MS PGothic" pitchFamily="34" charset="-128"/>
                <a:cs typeface="Arial" panose="020B0604020202020204" pitchFamily="34" charset="0"/>
              </a:rPr>
              <a:t> </a:t>
            </a:r>
            <a:r>
              <a:rPr lang="en-US" sz="2000" b="1" dirty="0">
                <a:solidFill>
                  <a:schemeClr val="accent1">
                    <a:lumMod val="75000"/>
                  </a:schemeClr>
                </a:solidFill>
                <a:latin typeface="Arial" panose="020B0604020202020204" pitchFamily="34" charset="0"/>
                <a:ea typeface="ＭＳ Ｐゴシック"/>
                <a:cs typeface="Arial" panose="020B0604020202020204" pitchFamily="34" charset="0"/>
              </a:rPr>
              <a:t>Sensing</a:t>
            </a:r>
          </a:p>
          <a:p>
            <a:pPr algn="ctr" defTabSz="914400" eaLnBrk="0" fontAlgn="base" hangingPunct="0">
              <a:spcBef>
                <a:spcPct val="0"/>
              </a:spcBef>
              <a:spcAft>
                <a:spcPct val="0"/>
              </a:spcAft>
            </a:pPr>
            <a:r>
              <a:rPr lang="en-US" sz="2000" b="1" dirty="0">
                <a:solidFill>
                  <a:schemeClr val="accent1">
                    <a:lumMod val="75000"/>
                  </a:schemeClr>
                </a:solidFill>
                <a:latin typeface="Arial" panose="020B0604020202020204" pitchFamily="34" charset="0"/>
                <a:ea typeface="ＭＳ Ｐゴシック"/>
                <a:cs typeface="Arial" panose="020B0604020202020204" pitchFamily="34" charset="0"/>
              </a:rPr>
              <a:t>King Air</a:t>
            </a:r>
          </a:p>
        </p:txBody>
      </p:sp>
      <p:pic>
        <p:nvPicPr>
          <p:cNvPr id="7" name="Picture 6">
            <a:extLst>
              <a:ext uri="{FF2B5EF4-FFF2-40B4-BE49-F238E27FC236}">
                <a16:creationId xmlns:a16="http://schemas.microsoft.com/office/drawing/2014/main" id="{9B4D5F82-D853-E584-5CF0-8241EE5730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198" b="23396"/>
          <a:stretch/>
        </p:blipFill>
        <p:spPr>
          <a:xfrm>
            <a:off x="5039049" y="4168927"/>
            <a:ext cx="5642805" cy="2139496"/>
          </a:xfrm>
          <a:prstGeom prst="rect">
            <a:avLst/>
          </a:prstGeom>
        </p:spPr>
      </p:pic>
      <p:sp>
        <p:nvSpPr>
          <p:cNvPr id="8" name="TextBox 7">
            <a:extLst>
              <a:ext uri="{FF2B5EF4-FFF2-40B4-BE49-F238E27FC236}">
                <a16:creationId xmlns:a16="http://schemas.microsoft.com/office/drawing/2014/main" id="{6948EC64-DFAE-AD45-8D94-049FDD67F7F7}"/>
              </a:ext>
            </a:extLst>
          </p:cNvPr>
          <p:cNvSpPr txBox="1"/>
          <p:nvPr/>
        </p:nvSpPr>
        <p:spPr>
          <a:xfrm>
            <a:off x="1966976" y="4156751"/>
            <a:ext cx="2743200" cy="707886"/>
          </a:xfrm>
          <a:prstGeom prst="rect">
            <a:avLst/>
          </a:prstGeom>
          <a:noFill/>
        </p:spPr>
        <p:txBody>
          <a:bodyPr wrap="square" rtlCol="0">
            <a:spAutoFit/>
          </a:bodyPr>
          <a:lstStyle/>
          <a:p>
            <a:pPr algn="ctr" defTabSz="914400" eaLnBrk="0" fontAlgn="base" hangingPunct="0">
              <a:spcBef>
                <a:spcPct val="0"/>
              </a:spcBef>
              <a:spcAft>
                <a:spcPct val="0"/>
              </a:spcAft>
            </a:pPr>
            <a:r>
              <a:rPr lang="en-US" sz="2000" b="1" dirty="0">
                <a:solidFill>
                  <a:schemeClr val="accent1">
                    <a:lumMod val="75000"/>
                  </a:schemeClr>
                </a:solidFill>
                <a:latin typeface="Arial" panose="020B0604020202020204" pitchFamily="34" charset="0"/>
                <a:ea typeface="ＭＳ Ｐゴシック"/>
                <a:cs typeface="Arial" panose="020B0604020202020204" pitchFamily="34" charset="0"/>
              </a:rPr>
              <a:t>Low-Altitude In-situ</a:t>
            </a:r>
          </a:p>
          <a:p>
            <a:pPr algn="ctr" defTabSz="914400" eaLnBrk="0" fontAlgn="base" hangingPunct="0">
              <a:spcBef>
                <a:spcPct val="0"/>
              </a:spcBef>
              <a:spcAft>
                <a:spcPct val="0"/>
              </a:spcAft>
            </a:pPr>
            <a:r>
              <a:rPr lang="en-US" sz="2000" b="1" dirty="0">
                <a:solidFill>
                  <a:schemeClr val="accent1">
                    <a:lumMod val="75000"/>
                  </a:schemeClr>
                </a:solidFill>
                <a:latin typeface="Arial" panose="020B0604020202020204" pitchFamily="34" charset="0"/>
                <a:ea typeface="ＭＳ Ｐゴシック"/>
                <a:cs typeface="Arial" panose="020B0604020202020204" pitchFamily="34" charset="0"/>
              </a:rPr>
              <a:t>HU-25 Falcon</a:t>
            </a:r>
          </a:p>
        </p:txBody>
      </p:sp>
      <p:sp>
        <p:nvSpPr>
          <p:cNvPr id="9" name="TextBox 8">
            <a:extLst>
              <a:ext uri="{FF2B5EF4-FFF2-40B4-BE49-F238E27FC236}">
                <a16:creationId xmlns:a16="http://schemas.microsoft.com/office/drawing/2014/main" id="{B50AC99B-576D-B0E8-73FF-1B013299B036}"/>
              </a:ext>
            </a:extLst>
          </p:cNvPr>
          <p:cNvSpPr txBox="1"/>
          <p:nvPr/>
        </p:nvSpPr>
        <p:spPr>
          <a:xfrm>
            <a:off x="7112584" y="2167105"/>
            <a:ext cx="2848321" cy="1323439"/>
          </a:xfrm>
          <a:prstGeom prst="rect">
            <a:avLst/>
          </a:prstGeom>
          <a:solidFill>
            <a:srgbClr val="FFFFFF">
              <a:lumMod val="95000"/>
            </a:srgbClr>
          </a:solidFill>
          <a:ln>
            <a:solidFill>
              <a:srgbClr val="000000"/>
            </a:solidFill>
          </a:ln>
        </p:spPr>
        <p:txBody>
          <a:bodyPr wrap="squar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000" b="0" i="0" u="sng" strike="noStrike" kern="0" cap="none" spc="0" normalizeH="0" baseline="0" noProof="0" dirty="0">
                <a:ln>
                  <a:noFill/>
                </a:ln>
                <a:solidFill>
                  <a:srgbClr val="000000"/>
                </a:solidFill>
                <a:effectLst/>
                <a:uLnTx/>
                <a:uFillTx/>
                <a:latin typeface="Arial" pitchFamily="34" charset="0"/>
                <a:ea typeface="MS PGothic" pitchFamily="34" charset="-128"/>
              </a:rPr>
              <a:t>Range</a:t>
            </a:r>
            <a:r>
              <a:rPr kumimoji="0" lang="en-US" sz="2000" b="0" i="0" u="none" strike="noStrike" kern="0" cap="none" spc="0" normalizeH="0" baseline="0" noProof="0" dirty="0">
                <a:ln>
                  <a:noFill/>
                </a:ln>
                <a:solidFill>
                  <a:srgbClr val="000000"/>
                </a:solidFill>
                <a:effectLst/>
                <a:uLnTx/>
                <a:uFillTx/>
                <a:latin typeface="Arial" pitchFamily="34" charset="0"/>
                <a:ea typeface="MS PGothic" pitchFamily="34" charset="-128"/>
              </a:rPr>
              <a:t>: 	 1,500 km</a:t>
            </a:r>
          </a:p>
          <a:p>
            <a:pPr marL="0" marR="0" lvl="0" indent="0" defTabSz="914400" eaLnBrk="0" fontAlgn="base" latinLnBrk="0" hangingPunct="0">
              <a:lnSpc>
                <a:spcPct val="100000"/>
              </a:lnSpc>
              <a:spcBef>
                <a:spcPct val="0"/>
              </a:spcBef>
              <a:spcAft>
                <a:spcPct val="0"/>
              </a:spcAft>
              <a:buClrTx/>
              <a:buSzTx/>
              <a:buFontTx/>
              <a:buNone/>
              <a:tabLst/>
              <a:defRPr/>
            </a:pPr>
            <a:r>
              <a:rPr kumimoji="0" lang="en-US" sz="2000" b="0" i="0" u="sng" strike="noStrike" kern="0" cap="none" spc="0" normalizeH="0" baseline="0" noProof="0" dirty="0">
                <a:ln>
                  <a:noFill/>
                </a:ln>
                <a:solidFill>
                  <a:srgbClr val="000000"/>
                </a:solidFill>
                <a:effectLst/>
                <a:uLnTx/>
                <a:uFillTx/>
                <a:latin typeface="Arial" pitchFamily="34" charset="0"/>
                <a:ea typeface="MS PGothic" pitchFamily="34" charset="-128"/>
              </a:rPr>
              <a:t>Altitude</a:t>
            </a:r>
            <a:r>
              <a:rPr kumimoji="0" lang="en-US" sz="2000" b="0" i="0" u="none" strike="noStrike" kern="0" cap="none" spc="0" normalizeH="0" baseline="0" noProof="0" dirty="0">
                <a:ln>
                  <a:noFill/>
                </a:ln>
                <a:solidFill>
                  <a:srgbClr val="000000"/>
                </a:solidFill>
                <a:effectLst/>
                <a:uLnTx/>
                <a:uFillTx/>
                <a:latin typeface="Arial" pitchFamily="34" charset="0"/>
                <a:ea typeface="MS PGothic" pitchFamily="34" charset="-128"/>
              </a:rPr>
              <a:t>:  9 km</a:t>
            </a:r>
          </a:p>
          <a:p>
            <a:pPr marL="0" marR="0" lvl="0" indent="0" defTabSz="914400" eaLnBrk="0" fontAlgn="base" latinLnBrk="0" hangingPunct="0">
              <a:lnSpc>
                <a:spcPct val="100000"/>
              </a:lnSpc>
              <a:spcBef>
                <a:spcPct val="0"/>
              </a:spcBef>
              <a:spcAft>
                <a:spcPct val="0"/>
              </a:spcAft>
              <a:buClrTx/>
              <a:buSzTx/>
              <a:buFontTx/>
              <a:buNone/>
              <a:tabLst/>
              <a:defRPr/>
            </a:pPr>
            <a:r>
              <a:rPr kumimoji="0" lang="en-US" sz="2000" b="0" i="0" u="sng" strike="noStrike" kern="0" cap="none" spc="0" normalizeH="0" baseline="0" noProof="0" dirty="0">
                <a:ln>
                  <a:noFill/>
                </a:ln>
                <a:solidFill>
                  <a:srgbClr val="000000"/>
                </a:solidFill>
                <a:effectLst/>
                <a:uLnTx/>
                <a:uFillTx/>
                <a:latin typeface="Arial" pitchFamily="34" charset="0"/>
                <a:ea typeface="MS PGothic" pitchFamily="34" charset="-128"/>
              </a:rPr>
              <a:t>Airspeed</a:t>
            </a:r>
            <a:r>
              <a:rPr kumimoji="0" lang="en-US" sz="2000" b="0" i="0" u="none" strike="noStrike" kern="0" cap="none" spc="0" normalizeH="0" baseline="0" noProof="0" dirty="0">
                <a:ln>
                  <a:noFill/>
                </a:ln>
                <a:solidFill>
                  <a:srgbClr val="000000"/>
                </a:solidFill>
                <a:effectLst/>
                <a:uLnTx/>
                <a:uFillTx/>
                <a:latin typeface="Arial" pitchFamily="34" charset="0"/>
                <a:ea typeface="MS PGothic" pitchFamily="34" charset="-128"/>
              </a:rPr>
              <a:t>: 120 m/s</a:t>
            </a:r>
          </a:p>
          <a:p>
            <a:pPr marL="0" marR="0" lvl="0" indent="0" defTabSz="914400" eaLnBrk="0" fontAlgn="base" latinLnBrk="0" hangingPunct="0">
              <a:lnSpc>
                <a:spcPct val="100000"/>
              </a:lnSpc>
              <a:spcBef>
                <a:spcPct val="0"/>
              </a:spcBef>
              <a:spcAft>
                <a:spcPct val="0"/>
              </a:spcAft>
              <a:buClrTx/>
              <a:buSzTx/>
              <a:buFontTx/>
              <a:buNone/>
              <a:tabLst/>
              <a:defRPr/>
            </a:pPr>
            <a:r>
              <a:rPr kumimoji="0" lang="en-US" sz="2000" b="0" i="0" u="sng" strike="noStrike" kern="0" cap="none" spc="0" normalizeH="0" baseline="0" noProof="0" dirty="0">
                <a:ln>
                  <a:noFill/>
                </a:ln>
                <a:solidFill>
                  <a:srgbClr val="000000"/>
                </a:solidFill>
                <a:effectLst/>
                <a:uLnTx/>
                <a:uFillTx/>
                <a:latin typeface="Arial" pitchFamily="34" charset="0"/>
                <a:ea typeface="MS PGothic" pitchFamily="34" charset="-128"/>
              </a:rPr>
              <a:t>Duration</a:t>
            </a:r>
            <a:r>
              <a:rPr kumimoji="0" lang="en-US" sz="2000" b="0" i="0" u="none" strike="noStrike" kern="0" cap="none" spc="0" normalizeH="0" baseline="0" noProof="0" dirty="0">
                <a:ln>
                  <a:noFill/>
                </a:ln>
                <a:solidFill>
                  <a:srgbClr val="000000"/>
                </a:solidFill>
                <a:effectLst/>
                <a:uLnTx/>
                <a:uFillTx/>
                <a:latin typeface="Arial" pitchFamily="34" charset="0"/>
                <a:ea typeface="MS PGothic" pitchFamily="34" charset="-128"/>
              </a:rPr>
              <a:t>: ~4 hours</a:t>
            </a:r>
          </a:p>
        </p:txBody>
      </p:sp>
      <p:sp>
        <p:nvSpPr>
          <p:cNvPr id="10" name="TextBox 9">
            <a:extLst>
              <a:ext uri="{FF2B5EF4-FFF2-40B4-BE49-F238E27FC236}">
                <a16:creationId xmlns:a16="http://schemas.microsoft.com/office/drawing/2014/main" id="{D63A25D7-EE79-14EE-1A83-3988F07596C3}"/>
              </a:ext>
            </a:extLst>
          </p:cNvPr>
          <p:cNvSpPr txBox="1"/>
          <p:nvPr/>
        </p:nvSpPr>
        <p:spPr>
          <a:xfrm>
            <a:off x="1827900" y="5011621"/>
            <a:ext cx="3021351" cy="1323439"/>
          </a:xfrm>
          <a:prstGeom prst="rect">
            <a:avLst/>
          </a:prstGeom>
          <a:solidFill>
            <a:srgbClr val="FFFFFF">
              <a:lumMod val="95000"/>
            </a:srgbClr>
          </a:solidFill>
          <a:ln>
            <a:solidFill>
              <a:srgbClr val="000000"/>
            </a:solidFill>
          </a:ln>
        </p:spPr>
        <p:txBody>
          <a:bodyPr wrap="squar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000" b="0" i="0" u="sng" strike="noStrike" kern="0" cap="none" spc="0" normalizeH="0" baseline="0" noProof="0" dirty="0">
                <a:ln>
                  <a:noFill/>
                </a:ln>
                <a:solidFill>
                  <a:srgbClr val="000000"/>
                </a:solidFill>
                <a:effectLst/>
                <a:uLnTx/>
                <a:uFillTx/>
                <a:latin typeface="Arial" pitchFamily="34" charset="0"/>
                <a:ea typeface="MS PGothic" pitchFamily="34" charset="-128"/>
              </a:rPr>
              <a:t>Range</a:t>
            </a:r>
            <a:r>
              <a:rPr kumimoji="0" lang="en-US" sz="2000" b="0" i="0" u="none" strike="noStrike" kern="0" cap="none" spc="0" normalizeH="0" baseline="0" noProof="0" dirty="0">
                <a:ln>
                  <a:noFill/>
                </a:ln>
                <a:solidFill>
                  <a:srgbClr val="000000"/>
                </a:solidFill>
                <a:effectLst/>
                <a:uLnTx/>
                <a:uFillTx/>
                <a:latin typeface="Arial" pitchFamily="34" charset="0"/>
                <a:ea typeface="MS PGothic" pitchFamily="34" charset="-128"/>
              </a:rPr>
              <a:t>: 	  3,000 km</a:t>
            </a:r>
          </a:p>
          <a:p>
            <a:pPr marL="0" marR="0" lvl="0" indent="0" defTabSz="914400" eaLnBrk="0" fontAlgn="base" latinLnBrk="0" hangingPunct="0">
              <a:lnSpc>
                <a:spcPct val="100000"/>
              </a:lnSpc>
              <a:spcBef>
                <a:spcPct val="0"/>
              </a:spcBef>
              <a:spcAft>
                <a:spcPct val="0"/>
              </a:spcAft>
              <a:buClrTx/>
              <a:buSzTx/>
              <a:buFontTx/>
              <a:buNone/>
              <a:tabLst/>
              <a:defRPr/>
            </a:pPr>
            <a:r>
              <a:rPr kumimoji="0" lang="en-US" sz="2000" b="0" i="0" u="sng" strike="noStrike" kern="0" cap="none" spc="0" normalizeH="0" baseline="0" noProof="0" dirty="0">
                <a:ln>
                  <a:noFill/>
                </a:ln>
                <a:solidFill>
                  <a:srgbClr val="000000"/>
                </a:solidFill>
                <a:effectLst/>
                <a:uLnTx/>
                <a:uFillTx/>
                <a:latin typeface="Arial" pitchFamily="34" charset="0"/>
                <a:ea typeface="MS PGothic" pitchFamily="34" charset="-128"/>
              </a:rPr>
              <a:t>Altitudes</a:t>
            </a:r>
            <a:r>
              <a:rPr kumimoji="0" lang="en-US" sz="2000" b="0" i="0" u="none" strike="noStrike" kern="0" cap="none" spc="0" normalizeH="0" baseline="0" noProof="0" dirty="0">
                <a:ln>
                  <a:noFill/>
                </a:ln>
                <a:solidFill>
                  <a:srgbClr val="000000"/>
                </a:solidFill>
                <a:effectLst/>
                <a:uLnTx/>
                <a:uFillTx/>
                <a:latin typeface="Arial" pitchFamily="34" charset="0"/>
                <a:ea typeface="MS PGothic" pitchFamily="34" charset="-128"/>
              </a:rPr>
              <a:t>:  0.15 - 3 km</a:t>
            </a:r>
          </a:p>
          <a:p>
            <a:pPr marL="0" marR="0" lvl="0" indent="0" defTabSz="914400" eaLnBrk="0" fontAlgn="base" latinLnBrk="0" hangingPunct="0">
              <a:lnSpc>
                <a:spcPct val="100000"/>
              </a:lnSpc>
              <a:spcBef>
                <a:spcPct val="0"/>
              </a:spcBef>
              <a:spcAft>
                <a:spcPct val="0"/>
              </a:spcAft>
              <a:buClrTx/>
              <a:buSzTx/>
              <a:buFontTx/>
              <a:buNone/>
              <a:tabLst/>
              <a:defRPr/>
            </a:pPr>
            <a:r>
              <a:rPr kumimoji="0" lang="en-US" sz="2000" b="0" i="0" u="sng" strike="noStrike" kern="0" cap="none" spc="0" normalizeH="0" baseline="0" noProof="0" dirty="0">
                <a:ln>
                  <a:noFill/>
                </a:ln>
                <a:solidFill>
                  <a:srgbClr val="000000"/>
                </a:solidFill>
                <a:effectLst/>
                <a:uLnTx/>
                <a:uFillTx/>
                <a:latin typeface="Arial" pitchFamily="34" charset="0"/>
                <a:ea typeface="MS PGothic" pitchFamily="34" charset="-128"/>
              </a:rPr>
              <a:t>Airspeed</a:t>
            </a:r>
            <a:r>
              <a:rPr kumimoji="0" lang="en-US" sz="2000" b="0" i="0" u="none" strike="noStrike" kern="0" cap="none" spc="0" normalizeH="0" baseline="0" noProof="0" dirty="0">
                <a:ln>
                  <a:noFill/>
                </a:ln>
                <a:solidFill>
                  <a:srgbClr val="000000"/>
                </a:solidFill>
                <a:effectLst/>
                <a:uLnTx/>
                <a:uFillTx/>
                <a:latin typeface="Arial" pitchFamily="34" charset="0"/>
                <a:ea typeface="MS PGothic" pitchFamily="34" charset="-128"/>
              </a:rPr>
              <a:t>:  100-130 m/s</a:t>
            </a:r>
          </a:p>
          <a:p>
            <a:pPr marL="0" marR="0" lvl="0" indent="0" defTabSz="914400" eaLnBrk="0" fontAlgn="base" latinLnBrk="0" hangingPunct="0">
              <a:lnSpc>
                <a:spcPct val="100000"/>
              </a:lnSpc>
              <a:spcBef>
                <a:spcPct val="0"/>
              </a:spcBef>
              <a:spcAft>
                <a:spcPct val="0"/>
              </a:spcAft>
              <a:buClrTx/>
              <a:buSzTx/>
              <a:buFontTx/>
              <a:buNone/>
              <a:tabLst/>
              <a:defRPr/>
            </a:pPr>
            <a:r>
              <a:rPr kumimoji="0" lang="en-US" sz="2000" b="0" i="0" u="sng" strike="noStrike" kern="0" cap="none" spc="0" normalizeH="0" baseline="0" noProof="0" dirty="0">
                <a:ln>
                  <a:noFill/>
                </a:ln>
                <a:solidFill>
                  <a:srgbClr val="000000"/>
                </a:solidFill>
                <a:effectLst/>
                <a:uLnTx/>
                <a:uFillTx/>
                <a:latin typeface="Arial" pitchFamily="34" charset="0"/>
                <a:ea typeface="MS PGothic" pitchFamily="34" charset="-128"/>
              </a:rPr>
              <a:t>Duration</a:t>
            </a:r>
            <a:r>
              <a:rPr kumimoji="0" lang="en-US" sz="2000" b="0" i="0" u="none" strike="noStrike" kern="0" cap="none" spc="0" normalizeH="0" baseline="0" noProof="0" dirty="0">
                <a:ln>
                  <a:noFill/>
                </a:ln>
                <a:solidFill>
                  <a:srgbClr val="000000"/>
                </a:solidFill>
                <a:effectLst/>
                <a:uLnTx/>
                <a:uFillTx/>
                <a:latin typeface="Arial" pitchFamily="34" charset="0"/>
                <a:ea typeface="MS PGothic" pitchFamily="34" charset="-128"/>
              </a:rPr>
              <a:t>:  ~4 hours</a:t>
            </a:r>
          </a:p>
        </p:txBody>
      </p:sp>
    </p:spTree>
    <p:extLst>
      <p:ext uri="{BB962C8B-B14F-4D97-AF65-F5344CB8AC3E}">
        <p14:creationId xmlns:p14="http://schemas.microsoft.com/office/powerpoint/2010/main" val="9427949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D608A-4BD4-46AA-BBB9-748D29EFD9DB}"/>
              </a:ext>
            </a:extLst>
          </p:cNvPr>
          <p:cNvSpPr>
            <a:spLocks noGrp="1"/>
          </p:cNvSpPr>
          <p:nvPr>
            <p:ph type="title"/>
          </p:nvPr>
        </p:nvSpPr>
        <p:spPr>
          <a:xfrm>
            <a:off x="1216057" y="0"/>
            <a:ext cx="6909847" cy="480767"/>
          </a:xfrm>
        </p:spPr>
        <p:txBody>
          <a:bodyPr/>
          <a:lstStyle/>
          <a:p>
            <a:r>
              <a:rPr lang="en-US" dirty="0"/>
              <a:t>Extra Slides</a:t>
            </a:r>
          </a:p>
        </p:txBody>
      </p:sp>
      <p:sp>
        <p:nvSpPr>
          <p:cNvPr id="3" name="Slide Number Placeholder 2">
            <a:extLst>
              <a:ext uri="{FF2B5EF4-FFF2-40B4-BE49-F238E27FC236}">
                <a16:creationId xmlns:a16="http://schemas.microsoft.com/office/drawing/2014/main" id="{58ABC920-36CF-4355-9F20-2343B2780ABF}"/>
              </a:ext>
            </a:extLst>
          </p:cNvPr>
          <p:cNvSpPr>
            <a:spLocks noGrp="1"/>
          </p:cNvSpPr>
          <p:nvPr>
            <p:ph type="sldNum" sz="quarter" idx="10"/>
          </p:nvPr>
        </p:nvSpPr>
        <p:spPr/>
        <p:txBody>
          <a:bodyPr/>
          <a:lstStyle/>
          <a:p>
            <a:fld id="{EBA0D84A-F8FF-4621-B796-64106E95673B}" type="slidenum">
              <a:rPr lang="en-US" smtClean="0"/>
              <a:t>42</a:t>
            </a:fld>
            <a:endParaRPr lang="en-US"/>
          </a:p>
        </p:txBody>
      </p:sp>
      <p:grpSp>
        <p:nvGrpSpPr>
          <p:cNvPr id="4" name="Group 3">
            <a:extLst>
              <a:ext uri="{FF2B5EF4-FFF2-40B4-BE49-F238E27FC236}">
                <a16:creationId xmlns:a16="http://schemas.microsoft.com/office/drawing/2014/main" id="{33E34FFF-FC53-7992-1A16-81DDDF07CCCD}"/>
              </a:ext>
            </a:extLst>
          </p:cNvPr>
          <p:cNvGrpSpPr/>
          <p:nvPr/>
        </p:nvGrpSpPr>
        <p:grpSpPr>
          <a:xfrm>
            <a:off x="1591520" y="706245"/>
            <a:ext cx="9243387" cy="6070617"/>
            <a:chOff x="1591520" y="706245"/>
            <a:chExt cx="9243387" cy="6070617"/>
          </a:xfrm>
        </p:grpSpPr>
        <p:sp>
          <p:nvSpPr>
            <p:cNvPr id="8" name="TextBox 7">
              <a:extLst>
                <a:ext uri="{FF2B5EF4-FFF2-40B4-BE49-F238E27FC236}">
                  <a16:creationId xmlns:a16="http://schemas.microsoft.com/office/drawing/2014/main" id="{84680B02-D4AC-F317-66CF-AD09B350EC97}"/>
                </a:ext>
              </a:extLst>
            </p:cNvPr>
            <p:cNvSpPr txBox="1"/>
            <p:nvPr/>
          </p:nvSpPr>
          <p:spPr>
            <a:xfrm>
              <a:off x="3711244" y="706245"/>
              <a:ext cx="5056192"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Payload:  Falcon External Probes</a:t>
              </a:r>
            </a:p>
          </p:txBody>
        </p:sp>
        <p:sp>
          <p:nvSpPr>
            <p:cNvPr id="9" name="TextBox 8">
              <a:extLst>
                <a:ext uri="{FF2B5EF4-FFF2-40B4-BE49-F238E27FC236}">
                  <a16:creationId xmlns:a16="http://schemas.microsoft.com/office/drawing/2014/main" id="{F4A742B2-7078-BB91-609D-E4EEE4E213B2}"/>
                </a:ext>
              </a:extLst>
            </p:cNvPr>
            <p:cNvSpPr txBox="1"/>
            <p:nvPr/>
          </p:nvSpPr>
          <p:spPr>
            <a:xfrm>
              <a:off x="2238278" y="2631445"/>
              <a:ext cx="1804359" cy="400110"/>
            </a:xfrm>
            <a:prstGeom prst="rect">
              <a:avLst/>
            </a:prstGeom>
            <a:noFill/>
          </p:spPr>
          <p:txBody>
            <a:bodyPr wrap="square" rtlCol="0">
              <a:spAutoFit/>
            </a:bodyPr>
            <a:lstStyle/>
            <a:p>
              <a:pPr algn="ctr" defTabSz="914400" eaLnBrk="0" fontAlgn="base" hangingPunct="0">
                <a:spcBef>
                  <a:spcPct val="0"/>
                </a:spcBef>
                <a:spcAft>
                  <a:spcPct val="0"/>
                </a:spcAft>
              </a:pPr>
              <a:r>
                <a:rPr lang="en-US" sz="2000" dirty="0">
                  <a:solidFill>
                    <a:srgbClr val="000000"/>
                  </a:solidFill>
                  <a:latin typeface="Arial" pitchFamily="34" charset="0"/>
                  <a:ea typeface="MS PGothic" pitchFamily="34" charset="-128"/>
                </a:rPr>
                <a:t>Trace Gases</a:t>
              </a:r>
            </a:p>
          </p:txBody>
        </p:sp>
        <p:pic>
          <p:nvPicPr>
            <p:cNvPr id="10" name="Picture 9">
              <a:extLst>
                <a:ext uri="{FF2B5EF4-FFF2-40B4-BE49-F238E27FC236}">
                  <a16:creationId xmlns:a16="http://schemas.microsoft.com/office/drawing/2014/main" id="{70DF48A2-32AF-1B73-8E0E-99816A118A8D}"/>
                </a:ext>
              </a:extLst>
            </p:cNvPr>
            <p:cNvPicPr>
              <a:picLocks noChangeAspect="1"/>
            </p:cNvPicPr>
            <p:nvPr/>
          </p:nvPicPr>
          <p:blipFill>
            <a:blip r:embed="rId2"/>
            <a:stretch>
              <a:fillRect/>
            </a:stretch>
          </p:blipFill>
          <p:spPr>
            <a:xfrm>
              <a:off x="4490668" y="1433482"/>
              <a:ext cx="4134733" cy="1916176"/>
            </a:xfrm>
            <a:prstGeom prst="rect">
              <a:avLst/>
            </a:prstGeom>
          </p:spPr>
        </p:pic>
        <p:sp>
          <p:nvSpPr>
            <p:cNvPr id="11" name="TextBox 10">
              <a:extLst>
                <a:ext uri="{FF2B5EF4-FFF2-40B4-BE49-F238E27FC236}">
                  <a16:creationId xmlns:a16="http://schemas.microsoft.com/office/drawing/2014/main" id="{24A98B33-883B-0F4A-F511-E655BCD101A1}"/>
                </a:ext>
              </a:extLst>
            </p:cNvPr>
            <p:cNvSpPr txBox="1"/>
            <p:nvPr/>
          </p:nvSpPr>
          <p:spPr>
            <a:xfrm>
              <a:off x="1591520" y="1815177"/>
              <a:ext cx="3097874" cy="400110"/>
            </a:xfrm>
            <a:prstGeom prst="rect">
              <a:avLst/>
            </a:prstGeom>
            <a:noFill/>
          </p:spPr>
          <p:txBody>
            <a:bodyPr wrap="square" rtlCol="0">
              <a:spAutoFit/>
            </a:bodyPr>
            <a:lstStyle/>
            <a:p>
              <a:pPr algn="ctr" defTabSz="914400" eaLnBrk="0" fontAlgn="base" hangingPunct="0">
                <a:spcBef>
                  <a:spcPct val="0"/>
                </a:spcBef>
                <a:spcAft>
                  <a:spcPct val="0"/>
                </a:spcAft>
              </a:pPr>
              <a:r>
                <a:rPr lang="en-US" sz="2000" dirty="0">
                  <a:solidFill>
                    <a:srgbClr val="000000"/>
                  </a:solidFill>
                  <a:latin typeface="Arial" pitchFamily="34" charset="0"/>
                  <a:ea typeface="MS PGothic" pitchFamily="34" charset="-128"/>
                </a:rPr>
                <a:t>Isokinetic Aerosol Inlet</a:t>
              </a:r>
            </a:p>
          </p:txBody>
        </p:sp>
        <p:pic>
          <p:nvPicPr>
            <p:cNvPr id="12" name="Picture 11">
              <a:extLst>
                <a:ext uri="{FF2B5EF4-FFF2-40B4-BE49-F238E27FC236}">
                  <a16:creationId xmlns:a16="http://schemas.microsoft.com/office/drawing/2014/main" id="{DE9FDD74-0DCB-3976-71CD-F1AAC9330FC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328" b="32777"/>
            <a:stretch/>
          </p:blipFill>
          <p:spPr>
            <a:xfrm>
              <a:off x="2254159" y="3216274"/>
              <a:ext cx="8272831" cy="2362201"/>
            </a:xfrm>
            <a:prstGeom prst="rect">
              <a:avLst/>
            </a:prstGeom>
          </p:spPr>
        </p:pic>
        <p:cxnSp>
          <p:nvCxnSpPr>
            <p:cNvPr id="13" name="Straight Arrow Connector 12">
              <a:extLst>
                <a:ext uri="{FF2B5EF4-FFF2-40B4-BE49-F238E27FC236}">
                  <a16:creationId xmlns:a16="http://schemas.microsoft.com/office/drawing/2014/main" id="{9F43A6B5-B362-03B3-E6A6-F1FF220166E1}"/>
                </a:ext>
              </a:extLst>
            </p:cNvPr>
            <p:cNvCxnSpPr/>
            <p:nvPr/>
          </p:nvCxnSpPr>
          <p:spPr bwMode="auto">
            <a:xfrm flipV="1">
              <a:off x="3180810" y="5132450"/>
              <a:ext cx="1068371" cy="1109872"/>
            </a:xfrm>
            <a:prstGeom prst="straightConnector1">
              <a:avLst/>
            </a:prstGeom>
            <a:solidFill>
              <a:srgbClr val="BBE0E3"/>
            </a:solidFill>
            <a:ln w="38100" cap="flat" cmpd="sng" algn="ctr">
              <a:solidFill>
                <a:srgbClr val="000000"/>
              </a:solidFill>
              <a:prstDash val="solid"/>
              <a:round/>
              <a:headEnd type="none" w="med" len="med"/>
              <a:tailEnd type="triangle"/>
            </a:ln>
            <a:effectLst/>
          </p:spPr>
        </p:cxnSp>
        <p:cxnSp>
          <p:nvCxnSpPr>
            <p:cNvPr id="14" name="Straight Arrow Connector 13">
              <a:extLst>
                <a:ext uri="{FF2B5EF4-FFF2-40B4-BE49-F238E27FC236}">
                  <a16:creationId xmlns:a16="http://schemas.microsoft.com/office/drawing/2014/main" id="{4396CFFD-3C40-162A-44BB-A8DF7B21420D}"/>
                </a:ext>
              </a:extLst>
            </p:cNvPr>
            <p:cNvCxnSpPr>
              <a:stCxn id="17" idx="0"/>
            </p:cNvCxnSpPr>
            <p:nvPr/>
          </p:nvCxnSpPr>
          <p:spPr bwMode="auto">
            <a:xfrm flipH="1" flipV="1">
              <a:off x="6422287" y="4734705"/>
              <a:ext cx="121853" cy="1026494"/>
            </a:xfrm>
            <a:prstGeom prst="straightConnector1">
              <a:avLst/>
            </a:prstGeom>
            <a:solidFill>
              <a:srgbClr val="BBE0E3"/>
            </a:solidFill>
            <a:ln w="38100" cap="flat" cmpd="sng" algn="ctr">
              <a:solidFill>
                <a:srgbClr val="000000"/>
              </a:solidFill>
              <a:prstDash val="solid"/>
              <a:round/>
              <a:headEnd type="none" w="med" len="med"/>
              <a:tailEnd type="triangle"/>
            </a:ln>
            <a:effectLst/>
          </p:spPr>
        </p:cxnSp>
        <p:cxnSp>
          <p:nvCxnSpPr>
            <p:cNvPr id="15" name="Straight Arrow Connector 14">
              <a:extLst>
                <a:ext uri="{FF2B5EF4-FFF2-40B4-BE49-F238E27FC236}">
                  <a16:creationId xmlns:a16="http://schemas.microsoft.com/office/drawing/2014/main" id="{7794D11D-B8AA-EC48-57C8-1F06D16D8411}"/>
                </a:ext>
              </a:extLst>
            </p:cNvPr>
            <p:cNvCxnSpPr/>
            <p:nvPr/>
          </p:nvCxnSpPr>
          <p:spPr bwMode="auto">
            <a:xfrm flipH="1" flipV="1">
              <a:off x="8331032" y="5044845"/>
              <a:ext cx="696286" cy="716354"/>
            </a:xfrm>
            <a:prstGeom prst="straightConnector1">
              <a:avLst/>
            </a:prstGeom>
            <a:solidFill>
              <a:srgbClr val="BBE0E3"/>
            </a:solidFill>
            <a:ln w="38100" cap="flat" cmpd="sng" algn="ctr">
              <a:solidFill>
                <a:srgbClr val="000000"/>
              </a:solidFill>
              <a:prstDash val="solid"/>
              <a:round/>
              <a:headEnd type="none" w="med" len="med"/>
              <a:tailEnd type="triangle"/>
            </a:ln>
            <a:effectLst/>
          </p:spPr>
        </p:cxnSp>
        <p:sp>
          <p:nvSpPr>
            <p:cNvPr id="16" name="TextBox 15">
              <a:extLst>
                <a:ext uri="{FF2B5EF4-FFF2-40B4-BE49-F238E27FC236}">
                  <a16:creationId xmlns:a16="http://schemas.microsoft.com/office/drawing/2014/main" id="{1BAEFB83-344D-6891-5841-FB3825F5078C}"/>
                </a:ext>
              </a:extLst>
            </p:cNvPr>
            <p:cNvSpPr txBox="1"/>
            <p:nvPr/>
          </p:nvSpPr>
          <p:spPr>
            <a:xfrm>
              <a:off x="2124540" y="5761199"/>
              <a:ext cx="2971800" cy="1015663"/>
            </a:xfrm>
            <a:prstGeom prst="rect">
              <a:avLst/>
            </a:prstGeom>
            <a:solidFill>
              <a:srgbClr val="2D2D8A">
                <a:lumMod val="20000"/>
                <a:lumOff val="80000"/>
              </a:srgbClr>
            </a:solidFill>
            <a:ln>
              <a:solidFill>
                <a:srgbClr val="000000"/>
              </a:solidFill>
            </a:ln>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Arial" pitchFamily="34" charset="0"/>
                  <a:ea typeface="MS PGothic" pitchFamily="34" charset="-128"/>
                </a:rPr>
                <a:t>Cloud Aerosol Precipitation Spectrometer (Langley)</a:t>
              </a:r>
            </a:p>
          </p:txBody>
        </p:sp>
        <p:sp>
          <p:nvSpPr>
            <p:cNvPr id="17" name="TextBox 16">
              <a:extLst>
                <a:ext uri="{FF2B5EF4-FFF2-40B4-BE49-F238E27FC236}">
                  <a16:creationId xmlns:a16="http://schemas.microsoft.com/office/drawing/2014/main" id="{3FFF2455-F71F-D6A8-0A16-80A708F60BE8}"/>
                </a:ext>
              </a:extLst>
            </p:cNvPr>
            <p:cNvSpPr txBox="1"/>
            <p:nvPr/>
          </p:nvSpPr>
          <p:spPr>
            <a:xfrm>
              <a:off x="5248157" y="5761199"/>
              <a:ext cx="2591966" cy="707886"/>
            </a:xfrm>
            <a:prstGeom prst="rect">
              <a:avLst/>
            </a:prstGeom>
            <a:noFill/>
            <a:ln>
              <a:noFill/>
            </a:ln>
          </p:spPr>
          <p:txBody>
            <a:bodyPr wrap="square" rtlCol="0">
              <a:spAutoFit/>
            </a:bodyPr>
            <a:lstStyle/>
            <a:p>
              <a:pPr algn="ctr" defTabSz="914400" eaLnBrk="0" fontAlgn="base" hangingPunct="0">
                <a:spcBef>
                  <a:spcPct val="0"/>
                </a:spcBef>
                <a:spcAft>
                  <a:spcPct val="0"/>
                </a:spcAft>
              </a:pPr>
              <a:r>
                <a:rPr lang="en-US" sz="2000" dirty="0">
                  <a:solidFill>
                    <a:srgbClr val="000000"/>
                  </a:solidFill>
                  <a:latin typeface="Arial" pitchFamily="34" charset="0"/>
                  <a:ea typeface="MS PGothic" pitchFamily="34" charset="-128"/>
                </a:rPr>
                <a:t>Turbulent Air-Motion Measurement</a:t>
              </a:r>
            </a:p>
          </p:txBody>
        </p:sp>
        <p:cxnSp>
          <p:nvCxnSpPr>
            <p:cNvPr id="18" name="Straight Arrow Connector 17">
              <a:extLst>
                <a:ext uri="{FF2B5EF4-FFF2-40B4-BE49-F238E27FC236}">
                  <a16:creationId xmlns:a16="http://schemas.microsoft.com/office/drawing/2014/main" id="{45016802-6026-775E-583D-696BDB815818}"/>
                </a:ext>
              </a:extLst>
            </p:cNvPr>
            <p:cNvCxnSpPr/>
            <p:nvPr/>
          </p:nvCxnSpPr>
          <p:spPr bwMode="auto">
            <a:xfrm flipH="1" flipV="1">
              <a:off x="8195402" y="1545348"/>
              <a:ext cx="831916" cy="89636"/>
            </a:xfrm>
            <a:prstGeom prst="straightConnector1">
              <a:avLst/>
            </a:prstGeom>
            <a:solidFill>
              <a:srgbClr val="BBE0E3"/>
            </a:solidFill>
            <a:ln w="38100" cap="flat" cmpd="sng" algn="ctr">
              <a:solidFill>
                <a:srgbClr val="000000"/>
              </a:solidFill>
              <a:prstDash val="solid"/>
              <a:round/>
              <a:headEnd type="none" w="med" len="med"/>
              <a:tailEnd type="triangle"/>
            </a:ln>
            <a:effectLst/>
          </p:spPr>
        </p:cxnSp>
        <p:cxnSp>
          <p:nvCxnSpPr>
            <p:cNvPr id="19" name="Straight Arrow Connector 18">
              <a:extLst>
                <a:ext uri="{FF2B5EF4-FFF2-40B4-BE49-F238E27FC236}">
                  <a16:creationId xmlns:a16="http://schemas.microsoft.com/office/drawing/2014/main" id="{0CF05A4D-B876-43EB-AAF8-287C1D54E12B}"/>
                </a:ext>
              </a:extLst>
            </p:cNvPr>
            <p:cNvCxnSpPr/>
            <p:nvPr/>
          </p:nvCxnSpPr>
          <p:spPr bwMode="auto">
            <a:xfrm flipH="1" flipV="1">
              <a:off x="8450930" y="2253234"/>
              <a:ext cx="576388" cy="220852"/>
            </a:xfrm>
            <a:prstGeom prst="straightConnector1">
              <a:avLst/>
            </a:prstGeom>
            <a:solidFill>
              <a:srgbClr val="BBE0E3"/>
            </a:solidFill>
            <a:ln w="38100" cap="flat" cmpd="sng" algn="ctr">
              <a:solidFill>
                <a:srgbClr val="000000"/>
              </a:solidFill>
              <a:prstDash val="solid"/>
              <a:round/>
              <a:headEnd type="none" w="med" len="med"/>
              <a:tailEnd type="triangle"/>
            </a:ln>
            <a:effectLst/>
          </p:spPr>
        </p:cxnSp>
        <p:cxnSp>
          <p:nvCxnSpPr>
            <p:cNvPr id="20" name="Straight Arrow Connector 19">
              <a:extLst>
                <a:ext uri="{FF2B5EF4-FFF2-40B4-BE49-F238E27FC236}">
                  <a16:creationId xmlns:a16="http://schemas.microsoft.com/office/drawing/2014/main" id="{6BD48A88-4B6F-C91E-0E22-3B215F8D189E}"/>
                </a:ext>
              </a:extLst>
            </p:cNvPr>
            <p:cNvCxnSpPr/>
            <p:nvPr/>
          </p:nvCxnSpPr>
          <p:spPr bwMode="auto">
            <a:xfrm>
              <a:off x="5248157" y="1521088"/>
              <a:ext cx="1156560" cy="96510"/>
            </a:xfrm>
            <a:prstGeom prst="straightConnector1">
              <a:avLst/>
            </a:prstGeom>
            <a:solidFill>
              <a:srgbClr val="BBE0E3"/>
            </a:solidFill>
            <a:ln w="38100" cap="flat" cmpd="sng" algn="ctr">
              <a:solidFill>
                <a:srgbClr val="000000"/>
              </a:solidFill>
              <a:prstDash val="solid"/>
              <a:round/>
              <a:headEnd type="none" w="med" len="med"/>
              <a:tailEnd type="triangle"/>
            </a:ln>
            <a:effectLst/>
          </p:spPr>
        </p:cxnSp>
        <p:cxnSp>
          <p:nvCxnSpPr>
            <p:cNvPr id="21" name="Straight Arrow Connector 20">
              <a:extLst>
                <a:ext uri="{FF2B5EF4-FFF2-40B4-BE49-F238E27FC236}">
                  <a16:creationId xmlns:a16="http://schemas.microsoft.com/office/drawing/2014/main" id="{2F135A1A-35D1-8629-528B-9DA6C2516BC4}"/>
                </a:ext>
              </a:extLst>
            </p:cNvPr>
            <p:cNvCxnSpPr/>
            <p:nvPr/>
          </p:nvCxnSpPr>
          <p:spPr bwMode="auto">
            <a:xfrm flipV="1">
              <a:off x="4490668" y="2017889"/>
              <a:ext cx="959240" cy="209212"/>
            </a:xfrm>
            <a:prstGeom prst="straightConnector1">
              <a:avLst/>
            </a:prstGeom>
            <a:solidFill>
              <a:srgbClr val="BBE0E3"/>
            </a:solidFill>
            <a:ln w="38100" cap="flat" cmpd="sng" algn="ctr">
              <a:solidFill>
                <a:srgbClr val="000000"/>
              </a:solidFill>
              <a:prstDash val="solid"/>
              <a:round/>
              <a:headEnd type="none" w="med" len="med"/>
              <a:tailEnd type="triangle"/>
            </a:ln>
            <a:effectLst/>
          </p:spPr>
        </p:cxnSp>
        <p:cxnSp>
          <p:nvCxnSpPr>
            <p:cNvPr id="22" name="Straight Arrow Connector 21">
              <a:extLst>
                <a:ext uri="{FF2B5EF4-FFF2-40B4-BE49-F238E27FC236}">
                  <a16:creationId xmlns:a16="http://schemas.microsoft.com/office/drawing/2014/main" id="{F913E3EE-73EA-B36C-161B-B8CC484D503D}"/>
                </a:ext>
              </a:extLst>
            </p:cNvPr>
            <p:cNvCxnSpPr/>
            <p:nvPr/>
          </p:nvCxnSpPr>
          <p:spPr bwMode="auto">
            <a:xfrm flipV="1">
              <a:off x="3911374" y="2597144"/>
              <a:ext cx="856361" cy="211502"/>
            </a:xfrm>
            <a:prstGeom prst="straightConnector1">
              <a:avLst/>
            </a:prstGeom>
            <a:solidFill>
              <a:srgbClr val="BBE0E3"/>
            </a:solidFill>
            <a:ln w="38100" cap="flat" cmpd="sng" algn="ctr">
              <a:solidFill>
                <a:srgbClr val="000000"/>
              </a:solidFill>
              <a:prstDash val="solid"/>
              <a:round/>
              <a:headEnd type="none" w="med" len="med"/>
              <a:tailEnd type="triangle"/>
            </a:ln>
            <a:effectLst/>
          </p:spPr>
        </p:cxnSp>
        <p:sp>
          <p:nvSpPr>
            <p:cNvPr id="23" name="TextBox 22">
              <a:extLst>
                <a:ext uri="{FF2B5EF4-FFF2-40B4-BE49-F238E27FC236}">
                  <a16:creationId xmlns:a16="http://schemas.microsoft.com/office/drawing/2014/main" id="{6CC10956-5B37-3B65-9C76-A6A24FE697B7}"/>
                </a:ext>
              </a:extLst>
            </p:cNvPr>
            <p:cNvSpPr txBox="1"/>
            <p:nvPr/>
          </p:nvSpPr>
          <p:spPr>
            <a:xfrm>
              <a:off x="8791720" y="2263137"/>
              <a:ext cx="1841004" cy="707886"/>
            </a:xfrm>
            <a:prstGeom prst="rect">
              <a:avLst/>
            </a:prstGeom>
            <a:solidFill>
              <a:srgbClr val="2D2D8A">
                <a:lumMod val="20000"/>
                <a:lumOff val="80000"/>
              </a:srgbClr>
            </a:solidFill>
            <a:ln>
              <a:solidFill>
                <a:srgbClr val="000000"/>
              </a:solidFill>
            </a:ln>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Arial" pitchFamily="34" charset="0"/>
                  <a:ea typeface="MS PGothic" pitchFamily="34" charset="-128"/>
                </a:rPr>
                <a:t>AC3 Cloud Collector</a:t>
              </a:r>
            </a:p>
          </p:txBody>
        </p:sp>
        <p:sp>
          <p:nvSpPr>
            <p:cNvPr id="24" name="TextBox 23">
              <a:extLst>
                <a:ext uri="{FF2B5EF4-FFF2-40B4-BE49-F238E27FC236}">
                  <a16:creationId xmlns:a16="http://schemas.microsoft.com/office/drawing/2014/main" id="{1A94B967-1EFE-F262-F04F-1222751EA26B}"/>
                </a:ext>
              </a:extLst>
            </p:cNvPr>
            <p:cNvSpPr txBox="1"/>
            <p:nvPr/>
          </p:nvSpPr>
          <p:spPr>
            <a:xfrm>
              <a:off x="8791720" y="1310001"/>
              <a:ext cx="2043187" cy="707886"/>
            </a:xfrm>
            <a:prstGeom prst="rect">
              <a:avLst/>
            </a:prstGeom>
            <a:solidFill>
              <a:srgbClr val="2D2D8A">
                <a:lumMod val="20000"/>
                <a:lumOff val="80000"/>
              </a:srgbClr>
            </a:solidFill>
            <a:ln>
              <a:solidFill>
                <a:srgbClr val="000000"/>
              </a:solidFill>
            </a:ln>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Arial" pitchFamily="34" charset="0"/>
                  <a:ea typeface="MS PGothic" pitchFamily="34" charset="-128"/>
                </a:rPr>
                <a:t>Cloud Droplet Probe</a:t>
              </a:r>
            </a:p>
          </p:txBody>
        </p:sp>
        <p:sp>
          <p:nvSpPr>
            <p:cNvPr id="25" name="TextBox 24">
              <a:extLst>
                <a:ext uri="{FF2B5EF4-FFF2-40B4-BE49-F238E27FC236}">
                  <a16:creationId xmlns:a16="http://schemas.microsoft.com/office/drawing/2014/main" id="{47247C64-DB9E-F32D-691A-B914DD91AC10}"/>
                </a:ext>
              </a:extLst>
            </p:cNvPr>
            <p:cNvSpPr txBox="1"/>
            <p:nvPr/>
          </p:nvSpPr>
          <p:spPr>
            <a:xfrm>
              <a:off x="1819740" y="1310001"/>
              <a:ext cx="3886200" cy="400110"/>
            </a:xfrm>
            <a:prstGeom prst="rect">
              <a:avLst/>
            </a:prstGeom>
            <a:solidFill>
              <a:srgbClr val="2D2D8A">
                <a:lumMod val="20000"/>
                <a:lumOff val="80000"/>
              </a:srgbClr>
            </a:solidFill>
            <a:ln>
              <a:solidFill>
                <a:srgbClr val="000000"/>
              </a:solidFill>
            </a:ln>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Arial" pitchFamily="34" charset="0"/>
                  <a:ea typeface="MS PGothic" pitchFamily="34" charset="-128"/>
                </a:rPr>
                <a:t>Cloud Residual Properties (CVI)</a:t>
              </a:r>
            </a:p>
          </p:txBody>
        </p:sp>
        <p:cxnSp>
          <p:nvCxnSpPr>
            <p:cNvPr id="26" name="Straight Arrow Connector 25">
              <a:extLst>
                <a:ext uri="{FF2B5EF4-FFF2-40B4-BE49-F238E27FC236}">
                  <a16:creationId xmlns:a16="http://schemas.microsoft.com/office/drawing/2014/main" id="{8F6C91CD-7697-B986-AB9D-8044A286D475}"/>
                </a:ext>
              </a:extLst>
            </p:cNvPr>
            <p:cNvCxnSpPr/>
            <p:nvPr/>
          </p:nvCxnSpPr>
          <p:spPr bwMode="auto">
            <a:xfrm flipH="1" flipV="1">
              <a:off x="3216433" y="4241388"/>
              <a:ext cx="394200" cy="1530646"/>
            </a:xfrm>
            <a:prstGeom prst="straightConnector1">
              <a:avLst/>
            </a:prstGeom>
            <a:solidFill>
              <a:srgbClr val="BBE0E3"/>
            </a:solidFill>
            <a:ln w="38100" cap="flat" cmpd="sng" algn="ctr">
              <a:solidFill>
                <a:srgbClr val="000000"/>
              </a:solidFill>
              <a:prstDash val="solid"/>
              <a:round/>
              <a:headEnd type="none" w="med" len="med"/>
              <a:tailEnd type="triangle"/>
            </a:ln>
            <a:effectLst/>
          </p:spPr>
        </p:cxnSp>
        <p:cxnSp>
          <p:nvCxnSpPr>
            <p:cNvPr id="27" name="Straight Arrow Connector 26">
              <a:extLst>
                <a:ext uri="{FF2B5EF4-FFF2-40B4-BE49-F238E27FC236}">
                  <a16:creationId xmlns:a16="http://schemas.microsoft.com/office/drawing/2014/main" id="{D599A5F3-D926-E924-F39D-89EAB6F42DA1}"/>
                </a:ext>
              </a:extLst>
            </p:cNvPr>
            <p:cNvCxnSpPr/>
            <p:nvPr/>
          </p:nvCxnSpPr>
          <p:spPr bwMode="auto">
            <a:xfrm flipV="1">
              <a:off x="9027318" y="3952662"/>
              <a:ext cx="364176" cy="1751411"/>
            </a:xfrm>
            <a:prstGeom prst="straightConnector1">
              <a:avLst/>
            </a:prstGeom>
            <a:solidFill>
              <a:srgbClr val="BBE0E3"/>
            </a:solidFill>
            <a:ln w="38100" cap="flat" cmpd="sng" algn="ctr">
              <a:solidFill>
                <a:srgbClr val="000000"/>
              </a:solidFill>
              <a:prstDash val="solid"/>
              <a:round/>
              <a:headEnd type="none" w="med" len="med"/>
              <a:tailEnd type="triangle"/>
            </a:ln>
            <a:effectLst/>
          </p:spPr>
        </p:cxnSp>
        <p:sp>
          <p:nvSpPr>
            <p:cNvPr id="28" name="TextBox 27">
              <a:extLst>
                <a:ext uri="{FF2B5EF4-FFF2-40B4-BE49-F238E27FC236}">
                  <a16:creationId xmlns:a16="http://schemas.microsoft.com/office/drawing/2014/main" id="{F864DECC-D193-8A8C-C8A0-643397587200}"/>
                </a:ext>
              </a:extLst>
            </p:cNvPr>
            <p:cNvSpPr txBox="1"/>
            <p:nvPr/>
          </p:nvSpPr>
          <p:spPr>
            <a:xfrm>
              <a:off x="8057915" y="5704073"/>
              <a:ext cx="2306450" cy="707886"/>
            </a:xfrm>
            <a:prstGeom prst="rect">
              <a:avLst/>
            </a:prstGeom>
            <a:solidFill>
              <a:srgbClr val="2D2D8A">
                <a:lumMod val="20000"/>
                <a:lumOff val="80000"/>
              </a:srgbClr>
            </a:solidFill>
            <a:ln>
              <a:solidFill>
                <a:srgbClr val="000000"/>
              </a:solidFill>
            </a:ln>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Arial" pitchFamily="34" charset="0"/>
                  <a:ea typeface="MS PGothic" pitchFamily="34" charset="-128"/>
                </a:rPr>
                <a:t>FCDP/2D-S Cloud probe (DLR)</a:t>
              </a:r>
            </a:p>
          </p:txBody>
        </p:sp>
        <p:pic>
          <p:nvPicPr>
            <p:cNvPr id="29" name="Picture 28">
              <a:extLst>
                <a:ext uri="{FF2B5EF4-FFF2-40B4-BE49-F238E27FC236}">
                  <a16:creationId xmlns:a16="http://schemas.microsoft.com/office/drawing/2014/main" id="{98307E03-AAE8-ACE8-A9BA-07214444C6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44115" y="3297107"/>
              <a:ext cx="1744636" cy="1163091"/>
            </a:xfrm>
            <a:prstGeom prst="rect">
              <a:avLst/>
            </a:prstGeom>
            <a:ln w="19050">
              <a:solidFill>
                <a:srgbClr val="FFFFFF"/>
              </a:solidFill>
            </a:ln>
          </p:spPr>
        </p:pic>
        <p:pic>
          <p:nvPicPr>
            <p:cNvPr id="30" name="Picture 2" descr="Image result for SPEC FCDP/2D-S">
              <a:extLst>
                <a:ext uri="{FF2B5EF4-FFF2-40B4-BE49-F238E27FC236}">
                  <a16:creationId xmlns:a16="http://schemas.microsoft.com/office/drawing/2014/main" id="{4EBE15E3-B318-3D4C-1F52-A3DF3983439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12441" y="3307636"/>
              <a:ext cx="1517899" cy="1244678"/>
            </a:xfrm>
            <a:prstGeom prst="rect">
              <a:avLst/>
            </a:prstGeom>
            <a:noFill/>
            <a:ln w="19050">
              <a:solidFill>
                <a:srgbClr val="FFFFFF"/>
              </a:solidFill>
            </a:ln>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46FF225A-6B4E-7F44-9045-37F204A5C302}"/>
                </a:ext>
              </a:extLst>
            </p:cNvPr>
            <p:cNvGrpSpPr/>
            <p:nvPr/>
          </p:nvGrpSpPr>
          <p:grpSpPr>
            <a:xfrm>
              <a:off x="6245690" y="4490880"/>
              <a:ext cx="247650" cy="262128"/>
              <a:chOff x="4578350" y="4279011"/>
              <a:chExt cx="247650" cy="262128"/>
            </a:xfrm>
          </p:grpSpPr>
          <p:sp>
            <p:nvSpPr>
              <p:cNvPr id="32" name="Oval 31">
                <a:extLst>
                  <a:ext uri="{FF2B5EF4-FFF2-40B4-BE49-F238E27FC236}">
                    <a16:creationId xmlns:a16="http://schemas.microsoft.com/office/drawing/2014/main" id="{9AFE046A-A3CE-7E21-7E79-9B56CBA7F37B}"/>
                  </a:ext>
                </a:extLst>
              </p:cNvPr>
              <p:cNvSpPr/>
              <p:nvPr/>
            </p:nvSpPr>
            <p:spPr bwMode="auto">
              <a:xfrm>
                <a:off x="4674145" y="4380611"/>
                <a:ext cx="49964" cy="54864"/>
              </a:xfrm>
              <a:prstGeom prst="ellipse">
                <a:avLst/>
              </a:prstGeom>
              <a:solidFill>
                <a:srgbClr val="FF0000"/>
              </a:solidFill>
              <a:ln w="635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pitchFamily="-107" charset="0"/>
                  <a:ea typeface="ＭＳ Ｐゴシック" pitchFamily="-107" charset="-128"/>
                  <a:cs typeface="ＭＳ Ｐゴシック" pitchFamily="-107" charset="-128"/>
                </a:endParaRPr>
              </a:p>
            </p:txBody>
          </p:sp>
          <p:sp>
            <p:nvSpPr>
              <p:cNvPr id="33" name="Oval 32">
                <a:extLst>
                  <a:ext uri="{FF2B5EF4-FFF2-40B4-BE49-F238E27FC236}">
                    <a16:creationId xmlns:a16="http://schemas.microsoft.com/office/drawing/2014/main" id="{1DCD4B08-661A-72EF-C658-615475808E4E}"/>
                  </a:ext>
                </a:extLst>
              </p:cNvPr>
              <p:cNvSpPr/>
              <p:nvPr/>
            </p:nvSpPr>
            <p:spPr bwMode="auto">
              <a:xfrm>
                <a:off x="4674436" y="4279011"/>
                <a:ext cx="49964" cy="54864"/>
              </a:xfrm>
              <a:prstGeom prst="ellipse">
                <a:avLst/>
              </a:prstGeom>
              <a:solidFill>
                <a:srgbClr val="FF0000"/>
              </a:solidFill>
              <a:ln w="635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pitchFamily="-107" charset="0"/>
                  <a:ea typeface="ＭＳ Ｐゴシック" pitchFamily="-107" charset="-128"/>
                  <a:cs typeface="ＭＳ Ｐゴシック" pitchFamily="-107" charset="-128"/>
                </a:endParaRPr>
              </a:p>
            </p:txBody>
          </p:sp>
          <p:sp>
            <p:nvSpPr>
              <p:cNvPr id="34" name="Oval 33">
                <a:extLst>
                  <a:ext uri="{FF2B5EF4-FFF2-40B4-BE49-F238E27FC236}">
                    <a16:creationId xmlns:a16="http://schemas.microsoft.com/office/drawing/2014/main" id="{A1955252-5E9F-71A4-848D-6887B612B5FF}"/>
                  </a:ext>
                </a:extLst>
              </p:cNvPr>
              <p:cNvSpPr/>
              <p:nvPr/>
            </p:nvSpPr>
            <p:spPr bwMode="auto">
              <a:xfrm>
                <a:off x="4677611" y="4486275"/>
                <a:ext cx="49964" cy="54864"/>
              </a:xfrm>
              <a:prstGeom prst="ellipse">
                <a:avLst/>
              </a:prstGeom>
              <a:solidFill>
                <a:srgbClr val="FF0000"/>
              </a:solidFill>
              <a:ln w="635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pitchFamily="-107" charset="0"/>
                  <a:ea typeface="ＭＳ Ｐゴシック" pitchFamily="-107" charset="-128"/>
                  <a:cs typeface="ＭＳ Ｐゴシック" pitchFamily="-107" charset="-128"/>
                </a:endParaRPr>
              </a:p>
            </p:txBody>
          </p:sp>
          <p:sp>
            <p:nvSpPr>
              <p:cNvPr id="35" name="Oval 34">
                <a:extLst>
                  <a:ext uri="{FF2B5EF4-FFF2-40B4-BE49-F238E27FC236}">
                    <a16:creationId xmlns:a16="http://schemas.microsoft.com/office/drawing/2014/main" id="{0CEBB842-A556-2334-544B-47F13EE582E6}"/>
                  </a:ext>
                </a:extLst>
              </p:cNvPr>
              <p:cNvSpPr/>
              <p:nvPr/>
            </p:nvSpPr>
            <p:spPr bwMode="auto">
              <a:xfrm>
                <a:off x="4776036" y="4381500"/>
                <a:ext cx="49964" cy="54864"/>
              </a:xfrm>
              <a:prstGeom prst="ellipse">
                <a:avLst/>
              </a:prstGeom>
              <a:solidFill>
                <a:srgbClr val="FF0000"/>
              </a:solidFill>
              <a:ln w="635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pitchFamily="-107" charset="0"/>
                  <a:ea typeface="ＭＳ Ｐゴシック" pitchFamily="-107" charset="-128"/>
                  <a:cs typeface="ＭＳ Ｐゴシック" pitchFamily="-107" charset="-128"/>
                </a:endParaRPr>
              </a:p>
            </p:txBody>
          </p:sp>
          <p:sp>
            <p:nvSpPr>
              <p:cNvPr id="36" name="Oval 35">
                <a:extLst>
                  <a:ext uri="{FF2B5EF4-FFF2-40B4-BE49-F238E27FC236}">
                    <a16:creationId xmlns:a16="http://schemas.microsoft.com/office/drawing/2014/main" id="{3E0FA112-1F14-CD4A-388D-8120B57C879B}"/>
                  </a:ext>
                </a:extLst>
              </p:cNvPr>
              <p:cNvSpPr/>
              <p:nvPr/>
            </p:nvSpPr>
            <p:spPr bwMode="auto">
              <a:xfrm>
                <a:off x="4578350" y="4383786"/>
                <a:ext cx="49964" cy="54864"/>
              </a:xfrm>
              <a:prstGeom prst="ellipse">
                <a:avLst/>
              </a:prstGeom>
              <a:solidFill>
                <a:srgbClr val="FF0000"/>
              </a:solidFill>
              <a:ln w="635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pitchFamily="-107" charset="0"/>
                  <a:ea typeface="ＭＳ Ｐゴシック" pitchFamily="-107" charset="-128"/>
                  <a:cs typeface="ＭＳ Ｐゴシック" pitchFamily="-107" charset="-128"/>
                </a:endParaRPr>
              </a:p>
            </p:txBody>
          </p:sp>
        </p:grpSp>
      </p:grpSp>
    </p:spTree>
    <p:extLst>
      <p:ext uri="{BB962C8B-B14F-4D97-AF65-F5344CB8AC3E}">
        <p14:creationId xmlns:p14="http://schemas.microsoft.com/office/powerpoint/2010/main" val="37844618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D608A-4BD4-46AA-BBB9-748D29EFD9DB}"/>
              </a:ext>
            </a:extLst>
          </p:cNvPr>
          <p:cNvSpPr>
            <a:spLocks noGrp="1"/>
          </p:cNvSpPr>
          <p:nvPr>
            <p:ph type="title"/>
          </p:nvPr>
        </p:nvSpPr>
        <p:spPr>
          <a:xfrm>
            <a:off x="1216057" y="0"/>
            <a:ext cx="6909847" cy="480767"/>
          </a:xfrm>
        </p:spPr>
        <p:txBody>
          <a:bodyPr/>
          <a:lstStyle/>
          <a:p>
            <a:r>
              <a:rPr lang="en-US" dirty="0"/>
              <a:t>Extra Slides</a:t>
            </a:r>
          </a:p>
        </p:txBody>
      </p:sp>
      <p:sp>
        <p:nvSpPr>
          <p:cNvPr id="3" name="Slide Number Placeholder 2">
            <a:extLst>
              <a:ext uri="{FF2B5EF4-FFF2-40B4-BE49-F238E27FC236}">
                <a16:creationId xmlns:a16="http://schemas.microsoft.com/office/drawing/2014/main" id="{58ABC920-36CF-4355-9F20-2343B2780ABF}"/>
              </a:ext>
            </a:extLst>
          </p:cNvPr>
          <p:cNvSpPr>
            <a:spLocks noGrp="1"/>
          </p:cNvSpPr>
          <p:nvPr>
            <p:ph type="sldNum" sz="quarter" idx="10"/>
          </p:nvPr>
        </p:nvSpPr>
        <p:spPr/>
        <p:txBody>
          <a:bodyPr/>
          <a:lstStyle/>
          <a:p>
            <a:fld id="{EBA0D84A-F8FF-4621-B796-64106E95673B}" type="slidenum">
              <a:rPr lang="en-US" smtClean="0"/>
              <a:t>43</a:t>
            </a:fld>
            <a:endParaRPr lang="en-US"/>
          </a:p>
        </p:txBody>
      </p:sp>
      <p:sp>
        <p:nvSpPr>
          <p:cNvPr id="6" name="TextBox 5">
            <a:extLst>
              <a:ext uri="{FF2B5EF4-FFF2-40B4-BE49-F238E27FC236}">
                <a16:creationId xmlns:a16="http://schemas.microsoft.com/office/drawing/2014/main" id="{EC7B0F3C-A5A6-1DAD-60EE-870D624F706E}"/>
              </a:ext>
            </a:extLst>
          </p:cNvPr>
          <p:cNvSpPr txBox="1"/>
          <p:nvPr/>
        </p:nvSpPr>
        <p:spPr>
          <a:xfrm>
            <a:off x="3140704" y="642591"/>
            <a:ext cx="5910592"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Payload:  Falcon In-Situ Measurements</a:t>
            </a:r>
          </a:p>
        </p:txBody>
      </p:sp>
      <p:grpSp>
        <p:nvGrpSpPr>
          <p:cNvPr id="46" name="Group 45">
            <a:extLst>
              <a:ext uri="{FF2B5EF4-FFF2-40B4-BE49-F238E27FC236}">
                <a16:creationId xmlns:a16="http://schemas.microsoft.com/office/drawing/2014/main" id="{C78F971D-72C8-F745-3830-12633902BB22}"/>
              </a:ext>
            </a:extLst>
          </p:cNvPr>
          <p:cNvGrpSpPr/>
          <p:nvPr/>
        </p:nvGrpSpPr>
        <p:grpSpPr>
          <a:xfrm>
            <a:off x="1544772" y="1237438"/>
            <a:ext cx="9240161" cy="5604850"/>
            <a:chOff x="-1" y="1237438"/>
            <a:chExt cx="9240161" cy="5604850"/>
          </a:xfrm>
        </p:grpSpPr>
        <p:sp>
          <p:nvSpPr>
            <p:cNvPr id="4" name="Rectangle 3">
              <a:extLst>
                <a:ext uri="{FF2B5EF4-FFF2-40B4-BE49-F238E27FC236}">
                  <a16:creationId xmlns:a16="http://schemas.microsoft.com/office/drawing/2014/main" id="{15224E23-7B80-F612-502B-CDF99410D538}"/>
                </a:ext>
              </a:extLst>
            </p:cNvPr>
            <p:cNvSpPr/>
            <p:nvPr/>
          </p:nvSpPr>
          <p:spPr>
            <a:xfrm>
              <a:off x="5100243" y="2747527"/>
              <a:ext cx="375557" cy="424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3EC06ED-3A54-07AB-6A90-F427364BED73}"/>
                </a:ext>
              </a:extLst>
            </p:cNvPr>
            <p:cNvSpPr/>
            <p:nvPr/>
          </p:nvSpPr>
          <p:spPr>
            <a:xfrm>
              <a:off x="2069007" y="3923339"/>
              <a:ext cx="891263" cy="355622"/>
            </a:xfrm>
            <a:prstGeom prst="rect">
              <a:avLst/>
            </a:prstGeom>
            <a:solidFill>
              <a:srgbClr val="FFFFFF"/>
            </a:solidFill>
            <a:ln w="25400"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ＭＳ Ｐゴシック"/>
              </a:endParaRPr>
            </a:p>
          </p:txBody>
        </p:sp>
        <p:pic>
          <p:nvPicPr>
            <p:cNvPr id="7" name="Picture 6">
              <a:extLst>
                <a:ext uri="{FF2B5EF4-FFF2-40B4-BE49-F238E27FC236}">
                  <a16:creationId xmlns:a16="http://schemas.microsoft.com/office/drawing/2014/main" id="{7DCA55F6-0E16-4710-FC28-9B378DADED03}"/>
                </a:ext>
              </a:extLst>
            </p:cNvPr>
            <p:cNvPicPr>
              <a:picLocks noChangeAspect="1"/>
            </p:cNvPicPr>
            <p:nvPr/>
          </p:nvPicPr>
          <p:blipFill rotWithShape="1">
            <a:blip r:embed="rId2"/>
            <a:srcRect l="17212"/>
            <a:stretch/>
          </p:blipFill>
          <p:spPr>
            <a:xfrm>
              <a:off x="-1" y="2375208"/>
              <a:ext cx="9240161" cy="2108482"/>
            </a:xfrm>
            <a:prstGeom prst="rect">
              <a:avLst/>
            </a:prstGeom>
          </p:spPr>
        </p:pic>
        <p:sp>
          <p:nvSpPr>
            <p:cNvPr id="8" name="TextBox 7">
              <a:extLst>
                <a:ext uri="{FF2B5EF4-FFF2-40B4-BE49-F238E27FC236}">
                  <a16:creationId xmlns:a16="http://schemas.microsoft.com/office/drawing/2014/main" id="{B8859185-74F2-38E1-FC28-F7C0415073C0}"/>
                </a:ext>
              </a:extLst>
            </p:cNvPr>
            <p:cNvSpPr txBox="1"/>
            <p:nvPr/>
          </p:nvSpPr>
          <p:spPr>
            <a:xfrm rot="2746173">
              <a:off x="704522" y="2920129"/>
              <a:ext cx="785851" cy="276999"/>
            </a:xfrm>
            <a:prstGeom prst="rect">
              <a:avLst/>
            </a:prstGeom>
            <a:noFill/>
          </p:spPr>
          <p:txBody>
            <a:bodyPr wrap="square" rtlCol="0">
              <a:spAutoFit/>
            </a:bodyPr>
            <a:lstStyle/>
            <a:p>
              <a:pPr algn="ctr" defTabSz="914400" eaLnBrk="0" fontAlgn="base" hangingPunct="0">
                <a:spcBef>
                  <a:spcPct val="0"/>
                </a:spcBef>
                <a:spcAft>
                  <a:spcPct val="0"/>
                </a:spcAft>
              </a:pPr>
              <a:r>
                <a:rPr lang="en-US" sz="1200" b="1" i="1" dirty="0">
                  <a:solidFill>
                    <a:srgbClr val="FF0000"/>
                  </a:solidFill>
                  <a:latin typeface="Arial" pitchFamily="34" charset="0"/>
                  <a:ea typeface="MS PGothic" pitchFamily="34" charset="-128"/>
                </a:rPr>
                <a:t>Pilot</a:t>
              </a:r>
            </a:p>
          </p:txBody>
        </p:sp>
        <p:sp>
          <p:nvSpPr>
            <p:cNvPr id="9" name="TextBox 8">
              <a:extLst>
                <a:ext uri="{FF2B5EF4-FFF2-40B4-BE49-F238E27FC236}">
                  <a16:creationId xmlns:a16="http://schemas.microsoft.com/office/drawing/2014/main" id="{0A09CF6C-CE56-8C9F-60C0-915908EF28A1}"/>
                </a:ext>
              </a:extLst>
            </p:cNvPr>
            <p:cNvSpPr txBox="1"/>
            <p:nvPr/>
          </p:nvSpPr>
          <p:spPr>
            <a:xfrm rot="2746173">
              <a:off x="704522" y="3618649"/>
              <a:ext cx="785851" cy="276999"/>
            </a:xfrm>
            <a:prstGeom prst="rect">
              <a:avLst/>
            </a:prstGeom>
            <a:noFill/>
          </p:spPr>
          <p:txBody>
            <a:bodyPr wrap="square" rtlCol="0">
              <a:spAutoFit/>
            </a:bodyPr>
            <a:lstStyle/>
            <a:p>
              <a:pPr algn="ctr" defTabSz="914400" eaLnBrk="0" fontAlgn="base" hangingPunct="0">
                <a:spcBef>
                  <a:spcPct val="0"/>
                </a:spcBef>
                <a:spcAft>
                  <a:spcPct val="0"/>
                </a:spcAft>
              </a:pPr>
              <a:r>
                <a:rPr lang="en-US" sz="1200" b="1" i="1" dirty="0">
                  <a:solidFill>
                    <a:srgbClr val="FF0000"/>
                  </a:solidFill>
                  <a:latin typeface="Arial" pitchFamily="34" charset="0"/>
                  <a:ea typeface="MS PGothic" pitchFamily="34" charset="-128"/>
                </a:rPr>
                <a:t>Pilot</a:t>
              </a:r>
            </a:p>
          </p:txBody>
        </p:sp>
        <p:sp>
          <p:nvSpPr>
            <p:cNvPr id="10" name="TextBox 9">
              <a:extLst>
                <a:ext uri="{FF2B5EF4-FFF2-40B4-BE49-F238E27FC236}">
                  <a16:creationId xmlns:a16="http://schemas.microsoft.com/office/drawing/2014/main" id="{623F0F9B-5319-B4B1-748C-AB7D608810AE}"/>
                </a:ext>
              </a:extLst>
            </p:cNvPr>
            <p:cNvSpPr txBox="1"/>
            <p:nvPr/>
          </p:nvSpPr>
          <p:spPr>
            <a:xfrm>
              <a:off x="2079557" y="4368769"/>
              <a:ext cx="931356" cy="276999"/>
            </a:xfrm>
            <a:prstGeom prst="rect">
              <a:avLst/>
            </a:prstGeom>
            <a:noFill/>
          </p:spPr>
          <p:txBody>
            <a:bodyPr wrap="square" rtlCol="0">
              <a:spAutoFit/>
            </a:bodyPr>
            <a:lstStyle/>
            <a:p>
              <a:pPr defTabSz="914400" eaLnBrk="0" fontAlgn="base" hangingPunct="0">
                <a:spcBef>
                  <a:spcPct val="0"/>
                </a:spcBef>
                <a:spcAft>
                  <a:spcPct val="0"/>
                </a:spcAft>
              </a:pPr>
              <a:r>
                <a:rPr lang="en-US" sz="1200" i="1" dirty="0">
                  <a:solidFill>
                    <a:srgbClr val="000000"/>
                  </a:solidFill>
                  <a:latin typeface="Arial" pitchFamily="34" charset="0"/>
                  <a:ea typeface="MS PGothic" pitchFamily="34" charset="-128"/>
                </a:rPr>
                <a:t>Entry Door</a:t>
              </a:r>
            </a:p>
          </p:txBody>
        </p:sp>
        <p:pic>
          <p:nvPicPr>
            <p:cNvPr id="11" name="Picture 10">
              <a:extLst>
                <a:ext uri="{FF2B5EF4-FFF2-40B4-BE49-F238E27FC236}">
                  <a16:creationId xmlns:a16="http://schemas.microsoft.com/office/drawing/2014/main" id="{7FA13D90-4DF4-1B9A-841E-1074230BF9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1175" y="4584607"/>
              <a:ext cx="3391609" cy="2257681"/>
            </a:xfrm>
            <a:prstGeom prst="rect">
              <a:avLst/>
            </a:prstGeom>
          </p:spPr>
        </p:pic>
        <p:sp>
          <p:nvSpPr>
            <p:cNvPr id="12" name="Rectangle 11">
              <a:extLst>
                <a:ext uri="{FF2B5EF4-FFF2-40B4-BE49-F238E27FC236}">
                  <a16:creationId xmlns:a16="http://schemas.microsoft.com/office/drawing/2014/main" id="{E9C06F7B-0BAB-73F1-CC42-9C6B4105EAFE}"/>
                </a:ext>
              </a:extLst>
            </p:cNvPr>
            <p:cNvSpPr/>
            <p:nvPr/>
          </p:nvSpPr>
          <p:spPr>
            <a:xfrm>
              <a:off x="3380966" y="2694204"/>
              <a:ext cx="587758" cy="448573"/>
            </a:xfrm>
            <a:prstGeom prst="rect">
              <a:avLst/>
            </a:prstGeom>
            <a:solidFill>
              <a:srgbClr val="DAEDEF">
                <a:lumMod val="50000"/>
              </a:srgbClr>
            </a:solidFill>
            <a:ln w="25400" cap="flat" cmpd="sng" algn="ctr">
              <a:solidFill>
                <a:srgbClr val="0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ＭＳ Ｐゴシック"/>
              </a:endParaRPr>
            </a:p>
          </p:txBody>
        </p:sp>
        <p:sp>
          <p:nvSpPr>
            <p:cNvPr id="13" name="Rectangle 12">
              <a:extLst>
                <a:ext uri="{FF2B5EF4-FFF2-40B4-BE49-F238E27FC236}">
                  <a16:creationId xmlns:a16="http://schemas.microsoft.com/office/drawing/2014/main" id="{E47689F4-A694-6DB6-FB52-4E8C877BA551}"/>
                </a:ext>
              </a:extLst>
            </p:cNvPr>
            <p:cNvSpPr/>
            <p:nvPr/>
          </p:nvSpPr>
          <p:spPr>
            <a:xfrm>
              <a:off x="3482354" y="3718009"/>
              <a:ext cx="587758" cy="448573"/>
            </a:xfrm>
            <a:prstGeom prst="rect">
              <a:avLst/>
            </a:prstGeom>
            <a:solidFill>
              <a:srgbClr val="DAEDEF">
                <a:lumMod val="50000"/>
              </a:srgbClr>
            </a:solidFill>
            <a:ln w="25400" cap="flat" cmpd="sng" algn="ctr">
              <a:solidFill>
                <a:srgbClr val="0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ＭＳ Ｐゴシック"/>
              </a:endParaRPr>
            </a:p>
          </p:txBody>
        </p:sp>
        <p:sp>
          <p:nvSpPr>
            <p:cNvPr id="14" name="Rectangle 13">
              <a:extLst>
                <a:ext uri="{FF2B5EF4-FFF2-40B4-BE49-F238E27FC236}">
                  <a16:creationId xmlns:a16="http://schemas.microsoft.com/office/drawing/2014/main" id="{2D57C62C-D6AC-36FE-3169-058FD9D5FE99}"/>
                </a:ext>
              </a:extLst>
            </p:cNvPr>
            <p:cNvSpPr/>
            <p:nvPr/>
          </p:nvSpPr>
          <p:spPr>
            <a:xfrm>
              <a:off x="4196763" y="2716340"/>
              <a:ext cx="587758" cy="448573"/>
            </a:xfrm>
            <a:prstGeom prst="rect">
              <a:avLst/>
            </a:prstGeom>
            <a:solidFill>
              <a:srgbClr val="DAEDEF">
                <a:lumMod val="50000"/>
              </a:srgbClr>
            </a:solidFill>
            <a:ln w="25400" cap="flat" cmpd="sng" algn="ctr">
              <a:solidFill>
                <a:srgbClr val="0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ＭＳ Ｐゴシック"/>
              </a:endParaRPr>
            </a:p>
          </p:txBody>
        </p:sp>
        <p:sp>
          <p:nvSpPr>
            <p:cNvPr id="15" name="Rectangle 14">
              <a:extLst>
                <a:ext uri="{FF2B5EF4-FFF2-40B4-BE49-F238E27FC236}">
                  <a16:creationId xmlns:a16="http://schemas.microsoft.com/office/drawing/2014/main" id="{BC1A49CD-1796-FB0E-48B5-A0EFE6030D80}"/>
                </a:ext>
              </a:extLst>
            </p:cNvPr>
            <p:cNvSpPr/>
            <p:nvPr/>
          </p:nvSpPr>
          <p:spPr>
            <a:xfrm>
              <a:off x="4464539" y="3689141"/>
              <a:ext cx="587758" cy="448573"/>
            </a:xfrm>
            <a:prstGeom prst="rect">
              <a:avLst/>
            </a:prstGeom>
            <a:solidFill>
              <a:srgbClr val="DAEDEF">
                <a:lumMod val="50000"/>
              </a:srgbClr>
            </a:solidFill>
            <a:ln w="25400" cap="flat" cmpd="sng" algn="ctr">
              <a:solidFill>
                <a:srgbClr val="0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ＭＳ Ｐゴシック"/>
              </a:endParaRPr>
            </a:p>
          </p:txBody>
        </p:sp>
        <p:sp>
          <p:nvSpPr>
            <p:cNvPr id="16" name="Rectangle 15">
              <a:extLst>
                <a:ext uri="{FF2B5EF4-FFF2-40B4-BE49-F238E27FC236}">
                  <a16:creationId xmlns:a16="http://schemas.microsoft.com/office/drawing/2014/main" id="{DC4C537F-68D7-7023-82D8-9F31D5433D18}"/>
                </a:ext>
              </a:extLst>
            </p:cNvPr>
            <p:cNvSpPr/>
            <p:nvPr/>
          </p:nvSpPr>
          <p:spPr>
            <a:xfrm>
              <a:off x="6375150" y="3600260"/>
              <a:ext cx="1005649" cy="566322"/>
            </a:xfrm>
            <a:prstGeom prst="rect">
              <a:avLst/>
            </a:prstGeom>
            <a:solidFill>
              <a:srgbClr val="DAEDEF">
                <a:lumMod val="50000"/>
              </a:srgbClr>
            </a:solidFill>
            <a:ln w="25400" cap="flat" cmpd="sng" algn="ctr">
              <a:solidFill>
                <a:srgbClr val="0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ＭＳ Ｐゴシック"/>
              </a:endParaRPr>
            </a:p>
          </p:txBody>
        </p:sp>
        <p:sp>
          <p:nvSpPr>
            <p:cNvPr id="17" name="Rectangle 16">
              <a:extLst>
                <a:ext uri="{FF2B5EF4-FFF2-40B4-BE49-F238E27FC236}">
                  <a16:creationId xmlns:a16="http://schemas.microsoft.com/office/drawing/2014/main" id="{DF402E23-CF54-79C4-58EA-523DAF8597C1}"/>
                </a:ext>
              </a:extLst>
            </p:cNvPr>
            <p:cNvSpPr/>
            <p:nvPr/>
          </p:nvSpPr>
          <p:spPr>
            <a:xfrm>
              <a:off x="4234543" y="3688896"/>
              <a:ext cx="194201" cy="448573"/>
            </a:xfrm>
            <a:prstGeom prst="rect">
              <a:avLst/>
            </a:prstGeom>
            <a:solidFill>
              <a:srgbClr val="DAEDEF">
                <a:lumMod val="50000"/>
              </a:srgbClr>
            </a:solidFill>
            <a:ln w="25400" cap="flat" cmpd="sng" algn="ctr">
              <a:solidFill>
                <a:srgbClr val="0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ＭＳ Ｐゴシック"/>
              </a:endParaRPr>
            </a:p>
          </p:txBody>
        </p:sp>
        <p:sp>
          <p:nvSpPr>
            <p:cNvPr id="18" name="TextBox 17">
              <a:extLst>
                <a:ext uri="{FF2B5EF4-FFF2-40B4-BE49-F238E27FC236}">
                  <a16:creationId xmlns:a16="http://schemas.microsoft.com/office/drawing/2014/main" id="{0F8D594B-946E-DFF4-FFF3-83DCEA097E5D}"/>
                </a:ext>
              </a:extLst>
            </p:cNvPr>
            <p:cNvSpPr txBox="1"/>
            <p:nvPr/>
          </p:nvSpPr>
          <p:spPr>
            <a:xfrm>
              <a:off x="6503003" y="4627978"/>
              <a:ext cx="2463342" cy="307777"/>
            </a:xfrm>
            <a:prstGeom prst="rect">
              <a:avLst/>
            </a:prstGeom>
            <a:solidFill>
              <a:srgbClr val="FFFFFF">
                <a:lumMod val="95000"/>
              </a:srgbClr>
            </a:solidFill>
            <a:ln>
              <a:solidFill>
                <a:srgbClr val="000000"/>
              </a:solidFill>
            </a:ln>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400" b="0" i="1" u="none" strike="noStrike" kern="0" cap="none" spc="0" normalizeH="0" baseline="0" noProof="0" dirty="0">
                  <a:ln>
                    <a:noFill/>
                  </a:ln>
                  <a:solidFill>
                    <a:srgbClr val="000000"/>
                  </a:solidFill>
                  <a:effectLst/>
                  <a:uLnTx/>
                  <a:uFillTx/>
                  <a:latin typeface="Arial" pitchFamily="34" charset="0"/>
                  <a:ea typeface="MS PGothic" pitchFamily="34" charset="-128"/>
                </a:rPr>
                <a:t>Falcon Layout for ACCESS</a:t>
              </a:r>
            </a:p>
          </p:txBody>
        </p:sp>
        <p:sp>
          <p:nvSpPr>
            <p:cNvPr id="19" name="Rectangle 18">
              <a:extLst>
                <a:ext uri="{FF2B5EF4-FFF2-40B4-BE49-F238E27FC236}">
                  <a16:creationId xmlns:a16="http://schemas.microsoft.com/office/drawing/2014/main" id="{3C58301D-B142-1D6E-DDDA-DA755CB41209}"/>
                </a:ext>
              </a:extLst>
            </p:cNvPr>
            <p:cNvSpPr/>
            <p:nvPr/>
          </p:nvSpPr>
          <p:spPr>
            <a:xfrm>
              <a:off x="5796928" y="2940627"/>
              <a:ext cx="413658" cy="231389"/>
            </a:xfrm>
            <a:prstGeom prst="rect">
              <a:avLst/>
            </a:prstGeom>
            <a:solidFill>
              <a:srgbClr val="FFFFFF"/>
            </a:solidFill>
            <a:ln w="25400"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ＭＳ Ｐゴシック"/>
              </a:endParaRPr>
            </a:p>
          </p:txBody>
        </p:sp>
        <p:sp>
          <p:nvSpPr>
            <p:cNvPr id="20" name="Rectangle 19">
              <a:extLst>
                <a:ext uri="{FF2B5EF4-FFF2-40B4-BE49-F238E27FC236}">
                  <a16:creationId xmlns:a16="http://schemas.microsoft.com/office/drawing/2014/main" id="{DFCD29C1-A2C3-0781-3CDC-187D5EE73333}"/>
                </a:ext>
              </a:extLst>
            </p:cNvPr>
            <p:cNvSpPr/>
            <p:nvPr/>
          </p:nvSpPr>
          <p:spPr>
            <a:xfrm>
              <a:off x="1711287" y="2795579"/>
              <a:ext cx="891263" cy="355622"/>
            </a:xfrm>
            <a:prstGeom prst="rect">
              <a:avLst/>
            </a:prstGeom>
            <a:solidFill>
              <a:srgbClr val="FFFFFF"/>
            </a:solidFill>
            <a:ln w="25400"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ＭＳ Ｐゴシック"/>
              </a:endParaRPr>
            </a:p>
          </p:txBody>
        </p:sp>
        <p:sp>
          <p:nvSpPr>
            <p:cNvPr id="21" name="Rectangle 20">
              <a:extLst>
                <a:ext uri="{FF2B5EF4-FFF2-40B4-BE49-F238E27FC236}">
                  <a16:creationId xmlns:a16="http://schemas.microsoft.com/office/drawing/2014/main" id="{EB090CC4-C38A-8290-F4A2-80CF1A756442}"/>
                </a:ext>
              </a:extLst>
            </p:cNvPr>
            <p:cNvSpPr/>
            <p:nvPr/>
          </p:nvSpPr>
          <p:spPr>
            <a:xfrm>
              <a:off x="5090718" y="2747527"/>
              <a:ext cx="375557" cy="424489"/>
            </a:xfrm>
            <a:prstGeom prst="rect">
              <a:avLst/>
            </a:prstGeom>
            <a:solidFill>
              <a:srgbClr val="FFFFFF"/>
            </a:solidFill>
            <a:ln w="25400"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ＭＳ Ｐゴシック"/>
              </a:endParaRPr>
            </a:p>
          </p:txBody>
        </p:sp>
        <p:sp>
          <p:nvSpPr>
            <p:cNvPr id="22" name="Rectangle 21">
              <a:extLst>
                <a:ext uri="{FF2B5EF4-FFF2-40B4-BE49-F238E27FC236}">
                  <a16:creationId xmlns:a16="http://schemas.microsoft.com/office/drawing/2014/main" id="{571BCB62-83EF-19CD-8B57-BBF4415653BA}"/>
                </a:ext>
              </a:extLst>
            </p:cNvPr>
            <p:cNvSpPr/>
            <p:nvPr/>
          </p:nvSpPr>
          <p:spPr>
            <a:xfrm>
              <a:off x="5361500" y="3689142"/>
              <a:ext cx="375557" cy="424489"/>
            </a:xfrm>
            <a:prstGeom prst="rect">
              <a:avLst/>
            </a:prstGeom>
            <a:solidFill>
              <a:srgbClr val="FFFFFF"/>
            </a:solidFill>
            <a:ln w="25400"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ＭＳ Ｐゴシック"/>
              </a:endParaRPr>
            </a:p>
          </p:txBody>
        </p:sp>
        <p:sp>
          <p:nvSpPr>
            <p:cNvPr id="23" name="TextBox 22">
              <a:extLst>
                <a:ext uri="{FF2B5EF4-FFF2-40B4-BE49-F238E27FC236}">
                  <a16:creationId xmlns:a16="http://schemas.microsoft.com/office/drawing/2014/main" id="{F4F2D5ED-AA69-2DFF-C50D-4C1F3E5F8193}"/>
                </a:ext>
              </a:extLst>
            </p:cNvPr>
            <p:cNvSpPr txBox="1"/>
            <p:nvPr/>
          </p:nvSpPr>
          <p:spPr>
            <a:xfrm rot="2746173">
              <a:off x="4885952" y="2828550"/>
              <a:ext cx="785851" cy="246221"/>
            </a:xfrm>
            <a:prstGeom prst="rect">
              <a:avLst/>
            </a:prstGeom>
            <a:noFill/>
          </p:spPr>
          <p:txBody>
            <a:bodyPr wrap="square" rtlCol="0">
              <a:spAutoFit/>
            </a:bodyPr>
            <a:lstStyle/>
            <a:p>
              <a:pPr algn="ctr" defTabSz="914400" eaLnBrk="0" fontAlgn="base" hangingPunct="0">
                <a:spcBef>
                  <a:spcPct val="0"/>
                </a:spcBef>
                <a:spcAft>
                  <a:spcPct val="0"/>
                </a:spcAft>
              </a:pPr>
              <a:r>
                <a:rPr lang="en-US" sz="1000" b="1" i="1" dirty="0">
                  <a:solidFill>
                    <a:srgbClr val="FF0000"/>
                  </a:solidFill>
                  <a:latin typeface="Arial" pitchFamily="34" charset="0"/>
                  <a:ea typeface="MS PGothic" pitchFamily="34" charset="-128"/>
                </a:rPr>
                <a:t>Operator</a:t>
              </a:r>
            </a:p>
          </p:txBody>
        </p:sp>
        <p:sp>
          <p:nvSpPr>
            <p:cNvPr id="24" name="TextBox 23">
              <a:extLst>
                <a:ext uri="{FF2B5EF4-FFF2-40B4-BE49-F238E27FC236}">
                  <a16:creationId xmlns:a16="http://schemas.microsoft.com/office/drawing/2014/main" id="{6E91676B-5FE4-60F7-5C18-AF2B75178791}"/>
                </a:ext>
              </a:extLst>
            </p:cNvPr>
            <p:cNvSpPr txBox="1"/>
            <p:nvPr/>
          </p:nvSpPr>
          <p:spPr>
            <a:xfrm rot="2746173">
              <a:off x="5156352" y="3772425"/>
              <a:ext cx="785851" cy="246221"/>
            </a:xfrm>
            <a:prstGeom prst="rect">
              <a:avLst/>
            </a:prstGeom>
            <a:noFill/>
          </p:spPr>
          <p:txBody>
            <a:bodyPr wrap="square" rtlCol="0">
              <a:spAutoFit/>
            </a:bodyPr>
            <a:lstStyle/>
            <a:p>
              <a:pPr algn="ctr" defTabSz="914400" eaLnBrk="0" fontAlgn="base" hangingPunct="0">
                <a:spcBef>
                  <a:spcPct val="0"/>
                </a:spcBef>
                <a:spcAft>
                  <a:spcPct val="0"/>
                </a:spcAft>
              </a:pPr>
              <a:r>
                <a:rPr lang="en-US" sz="1000" b="1" i="1" dirty="0">
                  <a:solidFill>
                    <a:srgbClr val="FF0000"/>
                  </a:solidFill>
                  <a:latin typeface="Arial" pitchFamily="34" charset="0"/>
                  <a:ea typeface="MS PGothic" pitchFamily="34" charset="-128"/>
                </a:rPr>
                <a:t>Operator</a:t>
              </a:r>
            </a:p>
          </p:txBody>
        </p:sp>
        <p:sp>
          <p:nvSpPr>
            <p:cNvPr id="25" name="TextBox 24">
              <a:extLst>
                <a:ext uri="{FF2B5EF4-FFF2-40B4-BE49-F238E27FC236}">
                  <a16:creationId xmlns:a16="http://schemas.microsoft.com/office/drawing/2014/main" id="{3FB0D37F-823B-53C8-2A9F-9E535E8DBCCA}"/>
                </a:ext>
              </a:extLst>
            </p:cNvPr>
            <p:cNvSpPr txBox="1"/>
            <p:nvPr/>
          </p:nvSpPr>
          <p:spPr>
            <a:xfrm>
              <a:off x="1551971" y="2786314"/>
              <a:ext cx="931356" cy="246221"/>
            </a:xfrm>
            <a:prstGeom prst="rect">
              <a:avLst/>
            </a:prstGeom>
            <a:noFill/>
          </p:spPr>
          <p:txBody>
            <a:bodyPr wrap="square" rtlCol="0">
              <a:spAutoFit/>
            </a:bodyPr>
            <a:lstStyle/>
            <a:p>
              <a:pPr defTabSz="914400" eaLnBrk="0" fontAlgn="base" hangingPunct="0">
                <a:spcBef>
                  <a:spcPct val="0"/>
                </a:spcBef>
                <a:spcAft>
                  <a:spcPct val="0"/>
                </a:spcAft>
              </a:pPr>
              <a:r>
                <a:rPr lang="en-US" sz="1000" i="1" dirty="0">
                  <a:solidFill>
                    <a:srgbClr val="000000"/>
                  </a:solidFill>
                  <a:latin typeface="Arial" pitchFamily="34" charset="0"/>
                  <a:ea typeface="MS PGothic" pitchFamily="34" charset="-128"/>
                </a:rPr>
                <a:t>Avionics</a:t>
              </a:r>
            </a:p>
          </p:txBody>
        </p:sp>
        <p:sp>
          <p:nvSpPr>
            <p:cNvPr id="26" name="Rectangle 25">
              <a:extLst>
                <a:ext uri="{FF2B5EF4-FFF2-40B4-BE49-F238E27FC236}">
                  <a16:creationId xmlns:a16="http://schemas.microsoft.com/office/drawing/2014/main" id="{E34CE733-735A-B510-A470-5EB5D4F9D4FD}"/>
                </a:ext>
              </a:extLst>
            </p:cNvPr>
            <p:cNvSpPr/>
            <p:nvPr/>
          </p:nvSpPr>
          <p:spPr>
            <a:xfrm>
              <a:off x="1544772" y="3213806"/>
              <a:ext cx="463928" cy="424489"/>
            </a:xfrm>
            <a:prstGeom prst="rect">
              <a:avLst/>
            </a:prstGeom>
            <a:solidFill>
              <a:srgbClr val="FFFFFF"/>
            </a:solidFill>
            <a:ln w="25400"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ＭＳ Ｐゴシック"/>
              </a:endParaRPr>
            </a:p>
          </p:txBody>
        </p:sp>
        <p:sp>
          <p:nvSpPr>
            <p:cNvPr id="27" name="TextBox 26">
              <a:extLst>
                <a:ext uri="{FF2B5EF4-FFF2-40B4-BE49-F238E27FC236}">
                  <a16:creationId xmlns:a16="http://schemas.microsoft.com/office/drawing/2014/main" id="{0688C49E-B71F-3150-45B3-40A938655DC5}"/>
                </a:ext>
              </a:extLst>
            </p:cNvPr>
            <p:cNvSpPr txBox="1"/>
            <p:nvPr/>
          </p:nvSpPr>
          <p:spPr>
            <a:xfrm rot="2746173">
              <a:off x="1332078" y="3317575"/>
              <a:ext cx="905133" cy="246221"/>
            </a:xfrm>
            <a:prstGeom prst="rect">
              <a:avLst/>
            </a:prstGeom>
            <a:noFill/>
          </p:spPr>
          <p:txBody>
            <a:bodyPr wrap="square" rtlCol="0">
              <a:spAutoFit/>
            </a:bodyPr>
            <a:lstStyle/>
            <a:p>
              <a:pPr algn="ctr" defTabSz="914400" eaLnBrk="0" fontAlgn="base" hangingPunct="0">
                <a:spcBef>
                  <a:spcPct val="0"/>
                </a:spcBef>
                <a:spcAft>
                  <a:spcPct val="0"/>
                </a:spcAft>
              </a:pPr>
              <a:r>
                <a:rPr lang="en-US" sz="1000" b="1" i="1" dirty="0">
                  <a:solidFill>
                    <a:srgbClr val="FF0000"/>
                  </a:solidFill>
                  <a:latin typeface="Arial" pitchFamily="34" charset="0"/>
                  <a:ea typeface="MS PGothic" pitchFamily="34" charset="-128"/>
                </a:rPr>
                <a:t>Maintainer</a:t>
              </a:r>
            </a:p>
          </p:txBody>
        </p:sp>
        <p:sp>
          <p:nvSpPr>
            <p:cNvPr id="28" name="Rectangle 27">
              <a:extLst>
                <a:ext uri="{FF2B5EF4-FFF2-40B4-BE49-F238E27FC236}">
                  <a16:creationId xmlns:a16="http://schemas.microsoft.com/office/drawing/2014/main" id="{4DD2B569-15A0-00D4-1543-D99124768C18}"/>
                </a:ext>
              </a:extLst>
            </p:cNvPr>
            <p:cNvSpPr/>
            <p:nvPr/>
          </p:nvSpPr>
          <p:spPr>
            <a:xfrm>
              <a:off x="2221407" y="3904289"/>
              <a:ext cx="682647" cy="355622"/>
            </a:xfrm>
            <a:prstGeom prst="rect">
              <a:avLst/>
            </a:prstGeom>
            <a:solidFill>
              <a:srgbClr val="FFFFFF"/>
            </a:solidFill>
            <a:ln w="25400"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ＭＳ Ｐゴシック"/>
              </a:endParaRPr>
            </a:p>
          </p:txBody>
        </p:sp>
        <p:grpSp>
          <p:nvGrpSpPr>
            <p:cNvPr id="29" name="Group 28">
              <a:extLst>
                <a:ext uri="{FF2B5EF4-FFF2-40B4-BE49-F238E27FC236}">
                  <a16:creationId xmlns:a16="http://schemas.microsoft.com/office/drawing/2014/main" id="{2A720366-2B47-CFD2-91A0-8F7EACD8D229}"/>
                </a:ext>
              </a:extLst>
            </p:cNvPr>
            <p:cNvGrpSpPr/>
            <p:nvPr/>
          </p:nvGrpSpPr>
          <p:grpSpPr>
            <a:xfrm>
              <a:off x="2246925" y="2656063"/>
              <a:ext cx="1024820" cy="1535263"/>
              <a:chOff x="1973506" y="194133"/>
              <a:chExt cx="1024820" cy="1325881"/>
            </a:xfrm>
          </p:grpSpPr>
          <p:sp>
            <p:nvSpPr>
              <p:cNvPr id="30" name="Rectangle 29">
                <a:extLst>
                  <a:ext uri="{FF2B5EF4-FFF2-40B4-BE49-F238E27FC236}">
                    <a16:creationId xmlns:a16="http://schemas.microsoft.com/office/drawing/2014/main" id="{DEA5F397-1B6C-340C-CC01-93B9015A3D6B}"/>
                  </a:ext>
                </a:extLst>
              </p:cNvPr>
              <p:cNvSpPr/>
              <p:nvPr/>
            </p:nvSpPr>
            <p:spPr>
              <a:xfrm>
                <a:off x="2887550" y="1091216"/>
                <a:ext cx="110776" cy="378886"/>
              </a:xfrm>
              <a:prstGeom prst="rect">
                <a:avLst/>
              </a:prstGeom>
              <a:solidFill>
                <a:srgbClr val="FFFFFF"/>
              </a:solidFill>
              <a:ln w="25400"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ＭＳ Ｐゴシック"/>
                </a:endParaRPr>
              </a:p>
            </p:txBody>
          </p:sp>
          <p:sp>
            <p:nvSpPr>
              <p:cNvPr id="31" name="Rectangle 30">
                <a:extLst>
                  <a:ext uri="{FF2B5EF4-FFF2-40B4-BE49-F238E27FC236}">
                    <a16:creationId xmlns:a16="http://schemas.microsoft.com/office/drawing/2014/main" id="{72294731-2455-65EF-1032-1540A2AD961C}"/>
                  </a:ext>
                </a:extLst>
              </p:cNvPr>
              <p:cNvSpPr/>
              <p:nvPr/>
            </p:nvSpPr>
            <p:spPr>
              <a:xfrm>
                <a:off x="1973506" y="555460"/>
                <a:ext cx="891263" cy="625680"/>
              </a:xfrm>
              <a:prstGeom prst="rect">
                <a:avLst/>
              </a:prstGeom>
              <a:solidFill>
                <a:srgbClr val="FFFFFF"/>
              </a:solidFill>
              <a:ln w="25400"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ＭＳ Ｐゴシック"/>
                </a:endParaRPr>
              </a:p>
            </p:txBody>
          </p:sp>
          <p:sp>
            <p:nvSpPr>
              <p:cNvPr id="32" name="Rectangle 31">
                <a:extLst>
                  <a:ext uri="{FF2B5EF4-FFF2-40B4-BE49-F238E27FC236}">
                    <a16:creationId xmlns:a16="http://schemas.microsoft.com/office/drawing/2014/main" id="{0DD9034E-F406-BA0C-8A3F-0FFC19F86126}"/>
                  </a:ext>
                </a:extLst>
              </p:cNvPr>
              <p:cNvSpPr/>
              <p:nvPr/>
            </p:nvSpPr>
            <p:spPr>
              <a:xfrm>
                <a:off x="1973506" y="233232"/>
                <a:ext cx="946811" cy="1236870"/>
              </a:xfrm>
              <a:prstGeom prst="rect">
                <a:avLst/>
              </a:prstGeom>
              <a:solidFill>
                <a:srgbClr val="FFFFFF">
                  <a:lumMod val="85000"/>
                </a:srgbClr>
              </a:solidFill>
              <a:ln w="25400" cap="flat" cmpd="sng" algn="ctr">
                <a:solidFill>
                  <a:srgbClr val="000000"/>
                </a:solidFill>
                <a:prstDash val="sysDash"/>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ＭＳ Ｐゴシック"/>
                </a:endParaRPr>
              </a:p>
            </p:txBody>
          </p:sp>
          <p:sp>
            <p:nvSpPr>
              <p:cNvPr id="33" name="TextBox 32">
                <a:extLst>
                  <a:ext uri="{FF2B5EF4-FFF2-40B4-BE49-F238E27FC236}">
                    <a16:creationId xmlns:a16="http://schemas.microsoft.com/office/drawing/2014/main" id="{815DF641-F89C-7602-9C76-B3AFA4E80389}"/>
                  </a:ext>
                </a:extLst>
              </p:cNvPr>
              <p:cNvSpPr txBox="1"/>
              <p:nvPr/>
            </p:nvSpPr>
            <p:spPr>
              <a:xfrm rot="3238059">
                <a:off x="1702016" y="626241"/>
                <a:ext cx="1325881" cy="461665"/>
              </a:xfrm>
              <a:prstGeom prst="rect">
                <a:avLst/>
              </a:prstGeom>
              <a:no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200" b="1" i="1" u="none" strike="noStrike" kern="0" cap="none" spc="0" normalizeH="0" baseline="0" noProof="0" dirty="0">
                    <a:ln>
                      <a:noFill/>
                    </a:ln>
                    <a:solidFill>
                      <a:srgbClr val="000000"/>
                    </a:solidFill>
                    <a:effectLst/>
                    <a:uLnTx/>
                    <a:uFillTx/>
                    <a:latin typeface="Arial" pitchFamily="34" charset="0"/>
                    <a:ea typeface="MS PGothic" pitchFamily="34" charset="-128"/>
                  </a:rPr>
                  <a:t>Crown-Mounted Inlets</a:t>
                </a:r>
              </a:p>
            </p:txBody>
          </p:sp>
        </p:grpSp>
        <p:cxnSp>
          <p:nvCxnSpPr>
            <p:cNvPr id="34" name="Straight Arrow Connector 33">
              <a:extLst>
                <a:ext uri="{FF2B5EF4-FFF2-40B4-BE49-F238E27FC236}">
                  <a16:creationId xmlns:a16="http://schemas.microsoft.com/office/drawing/2014/main" id="{15D25390-E7A5-08A0-B418-4D1EC9338E96}"/>
                </a:ext>
              </a:extLst>
            </p:cNvPr>
            <p:cNvCxnSpPr/>
            <p:nvPr/>
          </p:nvCxnSpPr>
          <p:spPr bwMode="auto">
            <a:xfrm flipH="1">
              <a:off x="4498130" y="1771997"/>
              <a:ext cx="406271" cy="1120904"/>
            </a:xfrm>
            <a:prstGeom prst="straightConnector1">
              <a:avLst/>
            </a:prstGeom>
            <a:solidFill>
              <a:srgbClr val="BBE0E3"/>
            </a:solidFill>
            <a:ln w="38100" cap="flat" cmpd="sng" algn="ctr">
              <a:solidFill>
                <a:srgbClr val="000000"/>
              </a:solidFill>
              <a:prstDash val="solid"/>
              <a:round/>
              <a:headEnd type="none" w="med" len="med"/>
              <a:tailEnd type="triangle"/>
            </a:ln>
            <a:effectLst/>
          </p:spPr>
        </p:cxnSp>
        <p:cxnSp>
          <p:nvCxnSpPr>
            <p:cNvPr id="35" name="Straight Arrow Connector 34">
              <a:extLst>
                <a:ext uri="{FF2B5EF4-FFF2-40B4-BE49-F238E27FC236}">
                  <a16:creationId xmlns:a16="http://schemas.microsoft.com/office/drawing/2014/main" id="{BCE7CB6B-19F5-52AF-294D-5D0E4975C4F2}"/>
                </a:ext>
              </a:extLst>
            </p:cNvPr>
            <p:cNvCxnSpPr/>
            <p:nvPr/>
          </p:nvCxnSpPr>
          <p:spPr bwMode="auto">
            <a:xfrm>
              <a:off x="2774518" y="1777380"/>
              <a:ext cx="941525" cy="1212830"/>
            </a:xfrm>
            <a:prstGeom prst="straightConnector1">
              <a:avLst/>
            </a:prstGeom>
            <a:solidFill>
              <a:srgbClr val="BBE0E3"/>
            </a:solidFill>
            <a:ln w="38100" cap="flat" cmpd="sng" algn="ctr">
              <a:solidFill>
                <a:srgbClr val="000000"/>
              </a:solidFill>
              <a:prstDash val="solid"/>
              <a:round/>
              <a:headEnd type="none" w="med" len="med"/>
              <a:tailEnd type="triangle"/>
            </a:ln>
            <a:effectLst/>
          </p:spPr>
        </p:cxnSp>
        <p:cxnSp>
          <p:nvCxnSpPr>
            <p:cNvPr id="36" name="Straight Arrow Connector 35">
              <a:extLst>
                <a:ext uri="{FF2B5EF4-FFF2-40B4-BE49-F238E27FC236}">
                  <a16:creationId xmlns:a16="http://schemas.microsoft.com/office/drawing/2014/main" id="{D9C53EE0-6FC6-3141-D9CE-8F7FA9A7B2AC}"/>
                </a:ext>
              </a:extLst>
            </p:cNvPr>
            <p:cNvCxnSpPr/>
            <p:nvPr/>
          </p:nvCxnSpPr>
          <p:spPr bwMode="auto">
            <a:xfrm flipH="1">
              <a:off x="6918994" y="2213130"/>
              <a:ext cx="461159" cy="1648346"/>
            </a:xfrm>
            <a:prstGeom prst="straightConnector1">
              <a:avLst/>
            </a:prstGeom>
            <a:solidFill>
              <a:srgbClr val="BBE0E3"/>
            </a:solidFill>
            <a:ln w="38100" cap="flat" cmpd="sng" algn="ctr">
              <a:solidFill>
                <a:srgbClr val="000000"/>
              </a:solidFill>
              <a:prstDash val="solid"/>
              <a:round/>
              <a:headEnd type="none" w="med" len="med"/>
              <a:tailEnd type="triangle"/>
            </a:ln>
            <a:effectLst/>
          </p:spPr>
        </p:cxnSp>
        <p:cxnSp>
          <p:nvCxnSpPr>
            <p:cNvPr id="37" name="Straight Arrow Connector 36">
              <a:extLst>
                <a:ext uri="{FF2B5EF4-FFF2-40B4-BE49-F238E27FC236}">
                  <a16:creationId xmlns:a16="http://schemas.microsoft.com/office/drawing/2014/main" id="{5731EA51-5AAA-6588-2464-6500D08A86C0}"/>
                </a:ext>
              </a:extLst>
            </p:cNvPr>
            <p:cNvCxnSpPr/>
            <p:nvPr/>
          </p:nvCxnSpPr>
          <p:spPr bwMode="auto">
            <a:xfrm flipV="1">
              <a:off x="2008700" y="3913183"/>
              <a:ext cx="1805642" cy="1360491"/>
            </a:xfrm>
            <a:prstGeom prst="straightConnector1">
              <a:avLst/>
            </a:prstGeom>
            <a:solidFill>
              <a:srgbClr val="BBE0E3"/>
            </a:solidFill>
            <a:ln w="38100" cap="flat" cmpd="sng" algn="ctr">
              <a:solidFill>
                <a:srgbClr val="000000"/>
              </a:solidFill>
              <a:prstDash val="solid"/>
              <a:round/>
              <a:headEnd type="none" w="med" len="med"/>
              <a:tailEnd type="triangle"/>
            </a:ln>
            <a:effectLst/>
          </p:spPr>
        </p:cxnSp>
        <p:cxnSp>
          <p:nvCxnSpPr>
            <p:cNvPr id="38" name="Straight Arrow Connector 37">
              <a:extLst>
                <a:ext uri="{FF2B5EF4-FFF2-40B4-BE49-F238E27FC236}">
                  <a16:creationId xmlns:a16="http://schemas.microsoft.com/office/drawing/2014/main" id="{43BB2068-2386-C2C2-2C71-3CD2D35B5183}"/>
                </a:ext>
              </a:extLst>
            </p:cNvPr>
            <p:cNvCxnSpPr/>
            <p:nvPr/>
          </p:nvCxnSpPr>
          <p:spPr bwMode="auto">
            <a:xfrm flipV="1">
              <a:off x="4071257" y="3913183"/>
              <a:ext cx="272143" cy="1781908"/>
            </a:xfrm>
            <a:prstGeom prst="straightConnector1">
              <a:avLst/>
            </a:prstGeom>
            <a:solidFill>
              <a:srgbClr val="BBE0E3"/>
            </a:solidFill>
            <a:ln w="38100" cap="flat" cmpd="sng" algn="ctr">
              <a:solidFill>
                <a:srgbClr val="000000"/>
              </a:solidFill>
              <a:prstDash val="solid"/>
              <a:round/>
              <a:headEnd type="none" w="med" len="med"/>
              <a:tailEnd type="triangle"/>
            </a:ln>
            <a:effectLst/>
          </p:spPr>
        </p:cxnSp>
        <p:cxnSp>
          <p:nvCxnSpPr>
            <p:cNvPr id="39" name="Straight Arrow Connector 38">
              <a:extLst>
                <a:ext uri="{FF2B5EF4-FFF2-40B4-BE49-F238E27FC236}">
                  <a16:creationId xmlns:a16="http://schemas.microsoft.com/office/drawing/2014/main" id="{DCFE9240-0AB7-9F14-EEB3-470AF8605F42}"/>
                </a:ext>
              </a:extLst>
            </p:cNvPr>
            <p:cNvCxnSpPr/>
            <p:nvPr/>
          </p:nvCxnSpPr>
          <p:spPr bwMode="auto">
            <a:xfrm flipH="1" flipV="1">
              <a:off x="4722517" y="3893962"/>
              <a:ext cx="411817" cy="2291246"/>
            </a:xfrm>
            <a:prstGeom prst="straightConnector1">
              <a:avLst/>
            </a:prstGeom>
            <a:solidFill>
              <a:srgbClr val="BBE0E3"/>
            </a:solidFill>
            <a:ln w="38100" cap="flat" cmpd="sng" algn="ctr">
              <a:solidFill>
                <a:srgbClr val="000000"/>
              </a:solidFill>
              <a:prstDash val="solid"/>
              <a:round/>
              <a:headEnd type="none" w="med" len="med"/>
              <a:tailEnd type="triangle"/>
            </a:ln>
            <a:effectLst/>
          </p:spPr>
        </p:cxnSp>
        <p:sp>
          <p:nvSpPr>
            <p:cNvPr id="40" name="TextBox 39">
              <a:extLst>
                <a:ext uri="{FF2B5EF4-FFF2-40B4-BE49-F238E27FC236}">
                  <a16:creationId xmlns:a16="http://schemas.microsoft.com/office/drawing/2014/main" id="{98134917-4FB6-DD1B-0092-0448083BBAC3}"/>
                </a:ext>
              </a:extLst>
            </p:cNvPr>
            <p:cNvSpPr txBox="1"/>
            <p:nvPr/>
          </p:nvSpPr>
          <p:spPr>
            <a:xfrm>
              <a:off x="3626162" y="1426705"/>
              <a:ext cx="2463342" cy="707886"/>
            </a:xfrm>
            <a:prstGeom prst="rect">
              <a:avLst/>
            </a:prstGeom>
            <a:solidFill>
              <a:srgbClr val="2D2D8A">
                <a:lumMod val="20000"/>
                <a:lumOff val="80000"/>
              </a:srgbClr>
            </a:solidFill>
            <a:ln>
              <a:solidFill>
                <a:srgbClr val="000000"/>
              </a:solidFill>
            </a:ln>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Arial" pitchFamily="34" charset="0"/>
                  <a:ea typeface="MS PGothic" pitchFamily="34" charset="-128"/>
                </a:rPr>
                <a:t>Aerosol Composition (PILS)</a:t>
              </a:r>
            </a:p>
          </p:txBody>
        </p:sp>
        <p:sp>
          <p:nvSpPr>
            <p:cNvPr id="41" name="TextBox 40">
              <a:extLst>
                <a:ext uri="{FF2B5EF4-FFF2-40B4-BE49-F238E27FC236}">
                  <a16:creationId xmlns:a16="http://schemas.microsoft.com/office/drawing/2014/main" id="{6F24FCE7-3C24-2C26-D835-DD5601B2BEAB}"/>
                </a:ext>
              </a:extLst>
            </p:cNvPr>
            <p:cNvSpPr txBox="1"/>
            <p:nvPr/>
          </p:nvSpPr>
          <p:spPr>
            <a:xfrm>
              <a:off x="1324028" y="1237438"/>
              <a:ext cx="1945910" cy="1015663"/>
            </a:xfrm>
            <a:prstGeom prst="rect">
              <a:avLst/>
            </a:prstGeom>
            <a:solidFill>
              <a:srgbClr val="2D2D8A">
                <a:lumMod val="20000"/>
                <a:lumOff val="80000"/>
              </a:srgbClr>
            </a:solidFill>
            <a:ln>
              <a:solidFill>
                <a:srgbClr val="000000"/>
              </a:solidFill>
            </a:ln>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000" b="0" i="0" u="sng" strike="noStrike" kern="0" cap="none" spc="0" normalizeH="0" baseline="0" noProof="0" dirty="0">
                  <a:ln>
                    <a:noFill/>
                  </a:ln>
                  <a:solidFill>
                    <a:srgbClr val="000000"/>
                  </a:solidFill>
                  <a:effectLst/>
                  <a:uLnTx/>
                  <a:uFillTx/>
                  <a:latin typeface="Arial" pitchFamily="34" charset="0"/>
                  <a:ea typeface="MS PGothic" pitchFamily="34" charset="-128"/>
                </a:rPr>
                <a:t>Trace Gases</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Arial" pitchFamily="34" charset="0"/>
                  <a:ea typeface="MS PGothic" pitchFamily="34" charset="-128"/>
                </a:rPr>
                <a:t>Ozone, CO, CO2, H2O</a:t>
              </a:r>
            </a:p>
          </p:txBody>
        </p:sp>
        <p:sp>
          <p:nvSpPr>
            <p:cNvPr id="42" name="TextBox 41">
              <a:extLst>
                <a:ext uri="{FF2B5EF4-FFF2-40B4-BE49-F238E27FC236}">
                  <a16:creationId xmlns:a16="http://schemas.microsoft.com/office/drawing/2014/main" id="{C89234C6-F26A-3532-D58D-0FC1FBAC07FE}"/>
                </a:ext>
              </a:extLst>
            </p:cNvPr>
            <p:cNvSpPr txBox="1"/>
            <p:nvPr/>
          </p:nvSpPr>
          <p:spPr>
            <a:xfrm>
              <a:off x="310116" y="4753444"/>
              <a:ext cx="2204522" cy="1323439"/>
            </a:xfrm>
            <a:prstGeom prst="rect">
              <a:avLst/>
            </a:prstGeom>
            <a:solidFill>
              <a:srgbClr val="2D2D8A">
                <a:lumMod val="20000"/>
                <a:lumOff val="80000"/>
              </a:srgbClr>
            </a:solidFill>
            <a:ln>
              <a:solidFill>
                <a:srgbClr val="000000"/>
              </a:solidFill>
            </a:ln>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000" b="0" i="0" u="sng" strike="noStrike" kern="0" cap="none" spc="0" normalizeH="0" baseline="0" noProof="0" dirty="0">
                  <a:ln>
                    <a:noFill/>
                  </a:ln>
                  <a:solidFill>
                    <a:srgbClr val="000000"/>
                  </a:solidFill>
                  <a:effectLst/>
                  <a:uLnTx/>
                  <a:uFillTx/>
                  <a:latin typeface="Arial" pitchFamily="34" charset="0"/>
                  <a:ea typeface="MS PGothic" pitchFamily="34" charset="-128"/>
                </a:rPr>
                <a:t>Aerosol Optical</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Arial" pitchFamily="34" charset="0"/>
                  <a:ea typeface="MS PGothic" pitchFamily="34" charset="-128"/>
                </a:rPr>
                <a:t>Scattering, Absorption, Hygroscopicity</a:t>
              </a:r>
            </a:p>
          </p:txBody>
        </p:sp>
        <p:sp>
          <p:nvSpPr>
            <p:cNvPr id="43" name="TextBox 42">
              <a:extLst>
                <a:ext uri="{FF2B5EF4-FFF2-40B4-BE49-F238E27FC236}">
                  <a16:creationId xmlns:a16="http://schemas.microsoft.com/office/drawing/2014/main" id="{5D378A0A-1AFA-F5E7-25A8-908BE948AB76}"/>
                </a:ext>
              </a:extLst>
            </p:cNvPr>
            <p:cNvSpPr txBox="1"/>
            <p:nvPr/>
          </p:nvSpPr>
          <p:spPr>
            <a:xfrm>
              <a:off x="2746513" y="4952641"/>
              <a:ext cx="1806923" cy="1015663"/>
            </a:xfrm>
            <a:prstGeom prst="rect">
              <a:avLst/>
            </a:prstGeom>
            <a:solidFill>
              <a:srgbClr val="2D2D8A">
                <a:lumMod val="20000"/>
                <a:lumOff val="80000"/>
              </a:srgbClr>
            </a:solidFill>
            <a:ln>
              <a:solidFill>
                <a:srgbClr val="000000"/>
              </a:solidFill>
            </a:ln>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Arial" pitchFamily="34" charset="0"/>
                  <a:ea typeface="MS PGothic" pitchFamily="34" charset="-128"/>
                </a:rPr>
                <a:t>Cloud Condensation Nuclei</a:t>
              </a:r>
            </a:p>
          </p:txBody>
        </p:sp>
        <p:sp>
          <p:nvSpPr>
            <p:cNvPr id="44" name="TextBox 43">
              <a:extLst>
                <a:ext uri="{FF2B5EF4-FFF2-40B4-BE49-F238E27FC236}">
                  <a16:creationId xmlns:a16="http://schemas.microsoft.com/office/drawing/2014/main" id="{19AE24FB-1184-08D4-E49D-2945157B6EE3}"/>
                </a:ext>
              </a:extLst>
            </p:cNvPr>
            <p:cNvSpPr txBox="1"/>
            <p:nvPr/>
          </p:nvSpPr>
          <p:spPr>
            <a:xfrm>
              <a:off x="3693264" y="6103763"/>
              <a:ext cx="1806923" cy="707886"/>
            </a:xfrm>
            <a:prstGeom prst="rect">
              <a:avLst/>
            </a:prstGeom>
            <a:solidFill>
              <a:srgbClr val="2D2D8A">
                <a:lumMod val="20000"/>
                <a:lumOff val="80000"/>
              </a:srgbClr>
            </a:solidFill>
            <a:ln>
              <a:solidFill>
                <a:srgbClr val="000000"/>
              </a:solidFill>
            </a:ln>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Arial" pitchFamily="34" charset="0"/>
                  <a:ea typeface="MS PGothic" pitchFamily="34" charset="-128"/>
                </a:rPr>
                <a:t>Aerosol Microphysics</a:t>
              </a:r>
            </a:p>
          </p:txBody>
        </p:sp>
        <p:sp>
          <p:nvSpPr>
            <p:cNvPr id="45" name="TextBox 44">
              <a:extLst>
                <a:ext uri="{FF2B5EF4-FFF2-40B4-BE49-F238E27FC236}">
                  <a16:creationId xmlns:a16="http://schemas.microsoft.com/office/drawing/2014/main" id="{269D6179-AC54-81AD-6873-F1621755D6C5}"/>
                </a:ext>
              </a:extLst>
            </p:cNvPr>
            <p:cNvSpPr txBox="1"/>
            <p:nvPr/>
          </p:nvSpPr>
          <p:spPr>
            <a:xfrm>
              <a:off x="6490562" y="1247872"/>
              <a:ext cx="2033307" cy="1015663"/>
            </a:xfrm>
            <a:prstGeom prst="rect">
              <a:avLst/>
            </a:prstGeom>
            <a:solidFill>
              <a:srgbClr val="2D2D8A">
                <a:lumMod val="20000"/>
                <a:lumOff val="80000"/>
              </a:srgbClr>
            </a:solidFill>
            <a:ln>
              <a:solidFill>
                <a:srgbClr val="000000"/>
              </a:solidFill>
            </a:ln>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Arial" pitchFamily="34" charset="0"/>
                  <a:ea typeface="MS PGothic" pitchFamily="34" charset="-128"/>
                </a:rPr>
                <a:t>Aerosol Composition (HR-ToF-AMS)</a:t>
              </a:r>
            </a:p>
          </p:txBody>
        </p:sp>
      </p:grpSp>
    </p:spTree>
    <p:extLst>
      <p:ext uri="{BB962C8B-B14F-4D97-AF65-F5344CB8AC3E}">
        <p14:creationId xmlns:p14="http://schemas.microsoft.com/office/powerpoint/2010/main" val="28720300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D608A-4BD4-46AA-BBB9-748D29EFD9DB}"/>
              </a:ext>
            </a:extLst>
          </p:cNvPr>
          <p:cNvSpPr>
            <a:spLocks noGrp="1"/>
          </p:cNvSpPr>
          <p:nvPr>
            <p:ph type="title"/>
          </p:nvPr>
        </p:nvSpPr>
        <p:spPr>
          <a:xfrm>
            <a:off x="1216057" y="0"/>
            <a:ext cx="6909847" cy="480767"/>
          </a:xfrm>
        </p:spPr>
        <p:txBody>
          <a:bodyPr/>
          <a:lstStyle/>
          <a:p>
            <a:r>
              <a:rPr lang="en-US" dirty="0"/>
              <a:t>Extra Slides</a:t>
            </a:r>
          </a:p>
        </p:txBody>
      </p:sp>
      <p:sp>
        <p:nvSpPr>
          <p:cNvPr id="3" name="Slide Number Placeholder 2">
            <a:extLst>
              <a:ext uri="{FF2B5EF4-FFF2-40B4-BE49-F238E27FC236}">
                <a16:creationId xmlns:a16="http://schemas.microsoft.com/office/drawing/2014/main" id="{58ABC920-36CF-4355-9F20-2343B2780ABF}"/>
              </a:ext>
            </a:extLst>
          </p:cNvPr>
          <p:cNvSpPr>
            <a:spLocks noGrp="1"/>
          </p:cNvSpPr>
          <p:nvPr>
            <p:ph type="sldNum" sz="quarter" idx="10"/>
          </p:nvPr>
        </p:nvSpPr>
        <p:spPr/>
        <p:txBody>
          <a:bodyPr/>
          <a:lstStyle/>
          <a:p>
            <a:fld id="{EBA0D84A-F8FF-4621-B796-64106E95673B}" type="slidenum">
              <a:rPr lang="en-US" smtClean="0"/>
              <a:t>44</a:t>
            </a:fld>
            <a:endParaRPr lang="en-US"/>
          </a:p>
        </p:txBody>
      </p:sp>
      <p:grpSp>
        <p:nvGrpSpPr>
          <p:cNvPr id="4" name="Group 3">
            <a:extLst>
              <a:ext uri="{FF2B5EF4-FFF2-40B4-BE49-F238E27FC236}">
                <a16:creationId xmlns:a16="http://schemas.microsoft.com/office/drawing/2014/main" id="{25FDF36A-6C6F-7914-A944-603ACC70C265}"/>
              </a:ext>
            </a:extLst>
          </p:cNvPr>
          <p:cNvGrpSpPr/>
          <p:nvPr/>
        </p:nvGrpSpPr>
        <p:grpSpPr>
          <a:xfrm>
            <a:off x="1795462" y="642506"/>
            <a:ext cx="9058275" cy="6215494"/>
            <a:chOff x="0" y="642506"/>
            <a:chExt cx="9058275" cy="6215494"/>
          </a:xfrm>
        </p:grpSpPr>
        <p:grpSp>
          <p:nvGrpSpPr>
            <p:cNvPr id="5" name="Group 4">
              <a:extLst>
                <a:ext uri="{FF2B5EF4-FFF2-40B4-BE49-F238E27FC236}">
                  <a16:creationId xmlns:a16="http://schemas.microsoft.com/office/drawing/2014/main" id="{1D6CD9A2-D121-4A2E-356C-45E6243229B9}"/>
                </a:ext>
              </a:extLst>
            </p:cNvPr>
            <p:cNvGrpSpPr/>
            <p:nvPr/>
          </p:nvGrpSpPr>
          <p:grpSpPr>
            <a:xfrm>
              <a:off x="0" y="1874043"/>
              <a:ext cx="9058275" cy="3540718"/>
              <a:chOff x="0" y="1088229"/>
              <a:chExt cx="9058275" cy="3540718"/>
            </a:xfrm>
          </p:grpSpPr>
          <p:pic>
            <p:nvPicPr>
              <p:cNvPr id="31" name="Picture 30">
                <a:extLst>
                  <a:ext uri="{FF2B5EF4-FFF2-40B4-BE49-F238E27FC236}">
                    <a16:creationId xmlns:a16="http://schemas.microsoft.com/office/drawing/2014/main" id="{49ACFB86-722C-B483-E0AA-CB2CB7B8C126}"/>
                  </a:ext>
                </a:extLst>
              </p:cNvPr>
              <p:cNvPicPr>
                <a:picLocks noChangeAspect="1"/>
              </p:cNvPicPr>
              <p:nvPr/>
            </p:nvPicPr>
            <p:blipFill rotWithShape="1">
              <a:blip r:embed="rId2"/>
              <a:srcRect l="19269"/>
              <a:stretch/>
            </p:blipFill>
            <p:spPr>
              <a:xfrm>
                <a:off x="0" y="1088229"/>
                <a:ext cx="9058275" cy="3312321"/>
              </a:xfrm>
              <a:prstGeom prst="rect">
                <a:avLst/>
              </a:prstGeom>
            </p:spPr>
          </p:pic>
          <p:sp>
            <p:nvSpPr>
              <p:cNvPr id="32" name="Rectangle 31">
                <a:extLst>
                  <a:ext uri="{FF2B5EF4-FFF2-40B4-BE49-F238E27FC236}">
                    <a16:creationId xmlns:a16="http://schemas.microsoft.com/office/drawing/2014/main" id="{E47F5E90-CF87-2C27-C883-37A01898D1BC}"/>
                  </a:ext>
                </a:extLst>
              </p:cNvPr>
              <p:cNvSpPr/>
              <p:nvPr/>
            </p:nvSpPr>
            <p:spPr bwMode="auto">
              <a:xfrm>
                <a:off x="1143000" y="1088229"/>
                <a:ext cx="7162800" cy="835059"/>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pitchFamily="-107" charset="0"/>
                  <a:ea typeface="ＭＳ Ｐゴシック" pitchFamily="-107" charset="-128"/>
                  <a:cs typeface="ＭＳ Ｐゴシック" pitchFamily="-107" charset="-128"/>
                </a:endParaRPr>
              </a:p>
            </p:txBody>
          </p:sp>
          <p:sp>
            <p:nvSpPr>
              <p:cNvPr id="33" name="Rectangle 32">
                <a:extLst>
                  <a:ext uri="{FF2B5EF4-FFF2-40B4-BE49-F238E27FC236}">
                    <a16:creationId xmlns:a16="http://schemas.microsoft.com/office/drawing/2014/main" id="{E6F96175-92E8-A65B-0251-A3F70F7CE8D5}"/>
                  </a:ext>
                </a:extLst>
              </p:cNvPr>
              <p:cNvSpPr/>
              <p:nvPr/>
            </p:nvSpPr>
            <p:spPr bwMode="auto">
              <a:xfrm>
                <a:off x="1526657" y="3812176"/>
                <a:ext cx="7162800" cy="816771"/>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pitchFamily="-107" charset="0"/>
                  <a:ea typeface="ＭＳ Ｐゴシック" pitchFamily="-107" charset="-128"/>
                  <a:cs typeface="ＭＳ Ｐゴシック" pitchFamily="-107" charset="-128"/>
                </a:endParaRPr>
              </a:p>
            </p:txBody>
          </p:sp>
          <p:sp>
            <p:nvSpPr>
              <p:cNvPr id="34" name="Rectangle 33">
                <a:extLst>
                  <a:ext uri="{FF2B5EF4-FFF2-40B4-BE49-F238E27FC236}">
                    <a16:creationId xmlns:a16="http://schemas.microsoft.com/office/drawing/2014/main" id="{0631F434-9FE6-A2A8-D191-77D6F292FE04}"/>
                  </a:ext>
                </a:extLst>
              </p:cNvPr>
              <p:cNvSpPr/>
              <p:nvPr/>
            </p:nvSpPr>
            <p:spPr bwMode="auto">
              <a:xfrm>
                <a:off x="8010535" y="1414458"/>
                <a:ext cx="993257" cy="2397718"/>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pitchFamily="-107" charset="0"/>
                  <a:ea typeface="ＭＳ Ｐゴシック" pitchFamily="-107" charset="-128"/>
                  <a:cs typeface="ＭＳ Ｐゴシック" pitchFamily="-107" charset="-128"/>
                </a:endParaRPr>
              </a:p>
            </p:txBody>
          </p:sp>
          <p:sp>
            <p:nvSpPr>
              <p:cNvPr id="35" name="Rectangle 34">
                <a:extLst>
                  <a:ext uri="{FF2B5EF4-FFF2-40B4-BE49-F238E27FC236}">
                    <a16:creationId xmlns:a16="http://schemas.microsoft.com/office/drawing/2014/main" id="{1C771715-68E4-7358-BC72-DEB4F530FC3A}"/>
                  </a:ext>
                </a:extLst>
              </p:cNvPr>
              <p:cNvSpPr/>
              <p:nvPr/>
            </p:nvSpPr>
            <p:spPr bwMode="auto">
              <a:xfrm rot="16684627">
                <a:off x="7815181" y="1309233"/>
                <a:ext cx="334772" cy="115006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pitchFamily="-107" charset="0"/>
                  <a:ea typeface="ＭＳ Ｐゴシック" pitchFamily="-107" charset="-128"/>
                  <a:cs typeface="ＭＳ Ｐゴシック" pitchFamily="-107" charset="-128"/>
                </a:endParaRPr>
              </a:p>
            </p:txBody>
          </p:sp>
        </p:grpSp>
        <p:pic>
          <p:nvPicPr>
            <p:cNvPr id="6" name="Picture 5">
              <a:extLst>
                <a:ext uri="{FF2B5EF4-FFF2-40B4-BE49-F238E27FC236}">
                  <a16:creationId xmlns:a16="http://schemas.microsoft.com/office/drawing/2014/main" id="{63646B82-ADA9-FD41-4362-77BD2CE5A087}"/>
                </a:ext>
              </a:extLst>
            </p:cNvPr>
            <p:cNvPicPr>
              <a:picLocks noChangeAspect="1"/>
            </p:cNvPicPr>
            <p:nvPr/>
          </p:nvPicPr>
          <p:blipFill>
            <a:blip r:embed="rId3"/>
            <a:stretch>
              <a:fillRect/>
            </a:stretch>
          </p:blipFill>
          <p:spPr>
            <a:xfrm>
              <a:off x="4267200" y="4780929"/>
              <a:ext cx="1112487" cy="2077071"/>
            </a:xfrm>
            <a:prstGeom prst="rect">
              <a:avLst/>
            </a:prstGeom>
          </p:spPr>
        </p:pic>
        <p:sp>
          <p:nvSpPr>
            <p:cNvPr id="7" name="Rectangle 6">
              <a:extLst>
                <a:ext uri="{FF2B5EF4-FFF2-40B4-BE49-F238E27FC236}">
                  <a16:creationId xmlns:a16="http://schemas.microsoft.com/office/drawing/2014/main" id="{34EE1EB9-84AC-3993-E31E-385D4E5AC4FC}"/>
                </a:ext>
              </a:extLst>
            </p:cNvPr>
            <p:cNvSpPr/>
            <p:nvPr/>
          </p:nvSpPr>
          <p:spPr>
            <a:xfrm>
              <a:off x="3809724" y="2919414"/>
              <a:ext cx="2008908" cy="1066172"/>
            </a:xfrm>
            <a:prstGeom prst="rect">
              <a:avLst/>
            </a:prstGeom>
            <a:solidFill>
              <a:srgbClr val="DAEDEF">
                <a:lumMod val="50000"/>
              </a:srgbClr>
            </a:solidFill>
            <a:ln w="25400" cap="flat" cmpd="sng" algn="ctr">
              <a:solidFill>
                <a:srgbClr val="0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ＭＳ Ｐゴシック"/>
              </a:endParaRPr>
            </a:p>
          </p:txBody>
        </p:sp>
        <p:sp>
          <p:nvSpPr>
            <p:cNvPr id="8" name="Rectangle 7">
              <a:extLst>
                <a:ext uri="{FF2B5EF4-FFF2-40B4-BE49-F238E27FC236}">
                  <a16:creationId xmlns:a16="http://schemas.microsoft.com/office/drawing/2014/main" id="{008A89EA-E51F-7E6A-18DD-64ECEC99B2B3}"/>
                </a:ext>
              </a:extLst>
            </p:cNvPr>
            <p:cNvSpPr/>
            <p:nvPr/>
          </p:nvSpPr>
          <p:spPr>
            <a:xfrm>
              <a:off x="6943344" y="3680786"/>
              <a:ext cx="676656" cy="590347"/>
            </a:xfrm>
            <a:prstGeom prst="rect">
              <a:avLst/>
            </a:prstGeom>
            <a:solidFill>
              <a:srgbClr val="DAEDEF">
                <a:lumMod val="50000"/>
              </a:srgbClr>
            </a:solidFill>
            <a:ln w="25400" cap="flat" cmpd="sng" algn="ctr">
              <a:solidFill>
                <a:srgbClr val="0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ＭＳ Ｐゴシック"/>
              </a:endParaRPr>
            </a:p>
          </p:txBody>
        </p:sp>
        <p:sp>
          <p:nvSpPr>
            <p:cNvPr id="9" name="Rectangle 8">
              <a:extLst>
                <a:ext uri="{FF2B5EF4-FFF2-40B4-BE49-F238E27FC236}">
                  <a16:creationId xmlns:a16="http://schemas.microsoft.com/office/drawing/2014/main" id="{AC5D7A71-1858-0B4E-2AA7-35B877398908}"/>
                </a:ext>
              </a:extLst>
            </p:cNvPr>
            <p:cNvSpPr/>
            <p:nvPr/>
          </p:nvSpPr>
          <p:spPr>
            <a:xfrm>
              <a:off x="5880098" y="2985639"/>
              <a:ext cx="901702" cy="695147"/>
            </a:xfrm>
            <a:prstGeom prst="rect">
              <a:avLst/>
            </a:prstGeom>
            <a:solidFill>
              <a:srgbClr val="DAEDEF">
                <a:lumMod val="50000"/>
              </a:srgbClr>
            </a:solidFill>
            <a:ln w="25400" cap="flat" cmpd="sng" algn="ctr">
              <a:solidFill>
                <a:srgbClr val="00000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ＭＳ Ｐゴシック"/>
              </a:endParaRPr>
            </a:p>
          </p:txBody>
        </p:sp>
        <p:cxnSp>
          <p:nvCxnSpPr>
            <p:cNvPr id="10" name="Straight Arrow Connector 9">
              <a:extLst>
                <a:ext uri="{FF2B5EF4-FFF2-40B4-BE49-F238E27FC236}">
                  <a16:creationId xmlns:a16="http://schemas.microsoft.com/office/drawing/2014/main" id="{966E62F5-8300-F4C5-C069-52BA7AD9BC90}"/>
                </a:ext>
              </a:extLst>
            </p:cNvPr>
            <p:cNvCxnSpPr/>
            <p:nvPr/>
          </p:nvCxnSpPr>
          <p:spPr bwMode="auto">
            <a:xfrm flipH="1" flipV="1">
              <a:off x="7281672" y="3985586"/>
              <a:ext cx="414529" cy="1468485"/>
            </a:xfrm>
            <a:prstGeom prst="straightConnector1">
              <a:avLst/>
            </a:prstGeom>
            <a:solidFill>
              <a:srgbClr val="BBE0E3"/>
            </a:solidFill>
            <a:ln w="38100" cap="flat" cmpd="sng" algn="ctr">
              <a:solidFill>
                <a:srgbClr val="000000"/>
              </a:solidFill>
              <a:prstDash val="solid"/>
              <a:round/>
              <a:headEnd type="none" w="med" len="med"/>
              <a:tailEnd type="triangle"/>
            </a:ln>
            <a:effectLst/>
          </p:spPr>
        </p:cxnSp>
        <p:cxnSp>
          <p:nvCxnSpPr>
            <p:cNvPr id="11" name="Straight Arrow Connector 10">
              <a:extLst>
                <a:ext uri="{FF2B5EF4-FFF2-40B4-BE49-F238E27FC236}">
                  <a16:creationId xmlns:a16="http://schemas.microsoft.com/office/drawing/2014/main" id="{BD728714-674F-3D19-AA0E-BDCD5AEF0612}"/>
                </a:ext>
              </a:extLst>
            </p:cNvPr>
            <p:cNvCxnSpPr/>
            <p:nvPr/>
          </p:nvCxnSpPr>
          <p:spPr bwMode="auto">
            <a:xfrm>
              <a:off x="4014724" y="2038018"/>
              <a:ext cx="552090" cy="1295194"/>
            </a:xfrm>
            <a:prstGeom prst="straightConnector1">
              <a:avLst/>
            </a:prstGeom>
            <a:solidFill>
              <a:srgbClr val="BBE0E3"/>
            </a:solidFill>
            <a:ln w="38100" cap="flat" cmpd="sng" algn="ctr">
              <a:solidFill>
                <a:srgbClr val="000000"/>
              </a:solidFill>
              <a:prstDash val="solid"/>
              <a:round/>
              <a:headEnd type="none" w="med" len="med"/>
              <a:tailEnd type="triangle"/>
            </a:ln>
            <a:effectLst/>
          </p:spPr>
        </p:cxnSp>
        <p:cxnSp>
          <p:nvCxnSpPr>
            <p:cNvPr id="12" name="Straight Arrow Connector 11">
              <a:extLst>
                <a:ext uri="{FF2B5EF4-FFF2-40B4-BE49-F238E27FC236}">
                  <a16:creationId xmlns:a16="http://schemas.microsoft.com/office/drawing/2014/main" id="{31E3DA8C-4423-5922-34A8-7B473B13CE2D}"/>
                </a:ext>
              </a:extLst>
            </p:cNvPr>
            <p:cNvCxnSpPr/>
            <p:nvPr/>
          </p:nvCxnSpPr>
          <p:spPr bwMode="auto">
            <a:xfrm>
              <a:off x="5825615" y="2029457"/>
              <a:ext cx="422785" cy="1099304"/>
            </a:xfrm>
            <a:prstGeom prst="straightConnector1">
              <a:avLst/>
            </a:prstGeom>
            <a:solidFill>
              <a:srgbClr val="BBE0E3"/>
            </a:solidFill>
            <a:ln w="38100" cap="flat" cmpd="sng" algn="ctr">
              <a:solidFill>
                <a:srgbClr val="000000"/>
              </a:solidFill>
              <a:prstDash val="solid"/>
              <a:round/>
              <a:headEnd type="none" w="med" len="med"/>
              <a:tailEnd type="triangle"/>
            </a:ln>
            <a:effectLst/>
          </p:spPr>
        </p:cxnSp>
        <p:sp>
          <p:nvSpPr>
            <p:cNvPr id="13" name="TextBox 12">
              <a:extLst>
                <a:ext uri="{FF2B5EF4-FFF2-40B4-BE49-F238E27FC236}">
                  <a16:creationId xmlns:a16="http://schemas.microsoft.com/office/drawing/2014/main" id="{4003F409-CB9D-4E74-FE5A-B16C903E7C90}"/>
                </a:ext>
              </a:extLst>
            </p:cNvPr>
            <p:cNvSpPr txBox="1"/>
            <p:nvPr/>
          </p:nvSpPr>
          <p:spPr>
            <a:xfrm>
              <a:off x="7296861" y="4955943"/>
              <a:ext cx="1636971" cy="1077218"/>
            </a:xfrm>
            <a:prstGeom prst="rect">
              <a:avLst/>
            </a:prstGeom>
            <a:solidFill>
              <a:srgbClr val="2D2D8A">
                <a:lumMod val="20000"/>
                <a:lumOff val="80000"/>
              </a:srgbClr>
            </a:solidFill>
            <a:ln>
              <a:solidFill>
                <a:srgbClr val="000000"/>
              </a:solidFill>
            </a:ln>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600" b="0" i="0" u="none" strike="noStrike" kern="0" cap="none" spc="0" normalizeH="0" baseline="0" noProof="0" dirty="0" err="1">
                  <a:ln>
                    <a:noFill/>
                  </a:ln>
                  <a:solidFill>
                    <a:srgbClr val="000000"/>
                  </a:solidFill>
                  <a:effectLst/>
                  <a:uLnTx/>
                  <a:uFillTx/>
                  <a:latin typeface="Arial" pitchFamily="34" charset="0"/>
                  <a:ea typeface="MS PGothic" pitchFamily="34" charset="-128"/>
                </a:rPr>
                <a:t>Dropsonde</a:t>
              </a:r>
              <a:r>
                <a:rPr kumimoji="0" lang="en-US" sz="1600" b="0" i="0" u="none" strike="noStrike" kern="0" cap="none" spc="0" normalizeH="0" baseline="0" noProof="0" dirty="0">
                  <a:ln>
                    <a:noFill/>
                  </a:ln>
                  <a:solidFill>
                    <a:srgbClr val="000000"/>
                  </a:solidFill>
                  <a:effectLst/>
                  <a:uLnTx/>
                  <a:uFillTx/>
                  <a:latin typeface="Arial" pitchFamily="34" charset="0"/>
                  <a:ea typeface="MS PGothic" pitchFamily="34" charset="-128"/>
                </a:rPr>
                <a:t> (AVAPS) and RSP support Electronics</a:t>
              </a:r>
            </a:p>
          </p:txBody>
        </p:sp>
        <p:sp>
          <p:nvSpPr>
            <p:cNvPr id="14" name="Oval 13">
              <a:extLst>
                <a:ext uri="{FF2B5EF4-FFF2-40B4-BE49-F238E27FC236}">
                  <a16:creationId xmlns:a16="http://schemas.microsoft.com/office/drawing/2014/main" id="{EF751A64-D17D-8084-D84F-BAD19E6D64B0}"/>
                </a:ext>
              </a:extLst>
            </p:cNvPr>
            <p:cNvSpPr/>
            <p:nvPr/>
          </p:nvSpPr>
          <p:spPr bwMode="auto">
            <a:xfrm>
              <a:off x="6324600" y="3433561"/>
              <a:ext cx="182880" cy="182880"/>
            </a:xfrm>
            <a:prstGeom prst="ellipse">
              <a:avLst/>
            </a:prstGeom>
            <a:solidFill>
              <a:srgbClr val="FFFFFF">
                <a:lumMod val="95000"/>
              </a:srgb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pitchFamily="-107" charset="0"/>
                <a:ea typeface="ＭＳ Ｐゴシック" pitchFamily="-107" charset="-128"/>
                <a:cs typeface="ＭＳ Ｐゴシック" pitchFamily="-107" charset="-128"/>
              </a:endParaRPr>
            </a:p>
          </p:txBody>
        </p:sp>
        <p:cxnSp>
          <p:nvCxnSpPr>
            <p:cNvPr id="15" name="Straight Arrow Connector 14">
              <a:extLst>
                <a:ext uri="{FF2B5EF4-FFF2-40B4-BE49-F238E27FC236}">
                  <a16:creationId xmlns:a16="http://schemas.microsoft.com/office/drawing/2014/main" id="{CC408556-4B30-97C5-CCFB-34BC35420F78}"/>
                </a:ext>
              </a:extLst>
            </p:cNvPr>
            <p:cNvCxnSpPr/>
            <p:nvPr/>
          </p:nvCxnSpPr>
          <p:spPr bwMode="auto">
            <a:xfrm flipV="1">
              <a:off x="6236599" y="3643875"/>
              <a:ext cx="166063" cy="1929007"/>
            </a:xfrm>
            <a:prstGeom prst="straightConnector1">
              <a:avLst/>
            </a:prstGeom>
            <a:solidFill>
              <a:srgbClr val="BBE0E3"/>
            </a:solidFill>
            <a:ln w="38100" cap="flat" cmpd="sng" algn="ctr">
              <a:solidFill>
                <a:srgbClr val="000000"/>
              </a:solidFill>
              <a:prstDash val="solid"/>
              <a:round/>
              <a:headEnd type="none" w="med" len="med"/>
              <a:tailEnd type="triangle"/>
            </a:ln>
            <a:effectLst/>
          </p:spPr>
        </p:cxnSp>
        <p:sp>
          <p:nvSpPr>
            <p:cNvPr id="16" name="TextBox 15">
              <a:extLst>
                <a:ext uri="{FF2B5EF4-FFF2-40B4-BE49-F238E27FC236}">
                  <a16:creationId xmlns:a16="http://schemas.microsoft.com/office/drawing/2014/main" id="{7890BB67-A908-0148-1F12-7EEF4C8D16EF}"/>
                </a:ext>
              </a:extLst>
            </p:cNvPr>
            <p:cNvSpPr txBox="1"/>
            <p:nvPr/>
          </p:nvSpPr>
          <p:spPr>
            <a:xfrm rot="2746173">
              <a:off x="1263616" y="3065101"/>
              <a:ext cx="785851" cy="276999"/>
            </a:xfrm>
            <a:prstGeom prst="rect">
              <a:avLst/>
            </a:prstGeom>
            <a:noFill/>
          </p:spPr>
          <p:txBody>
            <a:bodyPr wrap="square" rtlCol="0">
              <a:spAutoFit/>
            </a:bodyPr>
            <a:lstStyle/>
            <a:p>
              <a:pPr algn="ctr" defTabSz="914400" eaLnBrk="0" fontAlgn="base" hangingPunct="0">
                <a:spcBef>
                  <a:spcPct val="0"/>
                </a:spcBef>
                <a:spcAft>
                  <a:spcPct val="0"/>
                </a:spcAft>
              </a:pPr>
              <a:r>
                <a:rPr lang="en-US" sz="1200" b="1" i="1" dirty="0">
                  <a:solidFill>
                    <a:srgbClr val="FF0000"/>
                  </a:solidFill>
                  <a:latin typeface="Arial" pitchFamily="34" charset="0"/>
                  <a:ea typeface="MS PGothic" pitchFamily="34" charset="-128"/>
                </a:rPr>
                <a:t>Pilot</a:t>
              </a:r>
            </a:p>
          </p:txBody>
        </p:sp>
        <p:sp>
          <p:nvSpPr>
            <p:cNvPr id="17" name="TextBox 16">
              <a:extLst>
                <a:ext uri="{FF2B5EF4-FFF2-40B4-BE49-F238E27FC236}">
                  <a16:creationId xmlns:a16="http://schemas.microsoft.com/office/drawing/2014/main" id="{4C2A9D58-624D-19E7-ACEE-223969EF4807}"/>
                </a:ext>
              </a:extLst>
            </p:cNvPr>
            <p:cNvSpPr txBox="1"/>
            <p:nvPr/>
          </p:nvSpPr>
          <p:spPr>
            <a:xfrm rot="2746173">
              <a:off x="1252491" y="3947426"/>
              <a:ext cx="785851" cy="276999"/>
            </a:xfrm>
            <a:prstGeom prst="rect">
              <a:avLst/>
            </a:prstGeom>
            <a:noFill/>
          </p:spPr>
          <p:txBody>
            <a:bodyPr wrap="square" rtlCol="0">
              <a:spAutoFit/>
            </a:bodyPr>
            <a:lstStyle/>
            <a:p>
              <a:pPr algn="ctr" defTabSz="914400" eaLnBrk="0" fontAlgn="base" hangingPunct="0">
                <a:spcBef>
                  <a:spcPct val="0"/>
                </a:spcBef>
                <a:spcAft>
                  <a:spcPct val="0"/>
                </a:spcAft>
              </a:pPr>
              <a:r>
                <a:rPr lang="en-US" sz="1200" b="1" i="1" dirty="0">
                  <a:solidFill>
                    <a:srgbClr val="FF0000"/>
                  </a:solidFill>
                  <a:latin typeface="Arial" pitchFamily="34" charset="0"/>
                  <a:ea typeface="MS PGothic" pitchFamily="34" charset="-128"/>
                </a:rPr>
                <a:t>Pilot</a:t>
              </a:r>
            </a:p>
          </p:txBody>
        </p:sp>
        <p:sp>
          <p:nvSpPr>
            <p:cNvPr id="18" name="TextBox 17">
              <a:extLst>
                <a:ext uri="{FF2B5EF4-FFF2-40B4-BE49-F238E27FC236}">
                  <a16:creationId xmlns:a16="http://schemas.microsoft.com/office/drawing/2014/main" id="{E4FB7B00-7655-79AD-5AC0-54C2A2E5AE36}"/>
                </a:ext>
              </a:extLst>
            </p:cNvPr>
            <p:cNvSpPr txBox="1"/>
            <p:nvPr/>
          </p:nvSpPr>
          <p:spPr>
            <a:xfrm>
              <a:off x="5374671" y="4568375"/>
              <a:ext cx="931356" cy="276999"/>
            </a:xfrm>
            <a:prstGeom prst="rect">
              <a:avLst/>
            </a:prstGeom>
            <a:noFill/>
          </p:spPr>
          <p:txBody>
            <a:bodyPr wrap="square" rtlCol="0">
              <a:spAutoFit/>
            </a:bodyPr>
            <a:lstStyle/>
            <a:p>
              <a:pPr defTabSz="914400" eaLnBrk="0" fontAlgn="base" hangingPunct="0">
                <a:spcBef>
                  <a:spcPct val="0"/>
                </a:spcBef>
                <a:spcAft>
                  <a:spcPct val="0"/>
                </a:spcAft>
              </a:pPr>
              <a:r>
                <a:rPr lang="en-US" sz="1200" i="1" dirty="0">
                  <a:solidFill>
                    <a:srgbClr val="000000"/>
                  </a:solidFill>
                  <a:latin typeface="Arial" pitchFamily="34" charset="0"/>
                  <a:ea typeface="MS PGothic" pitchFamily="34" charset="-128"/>
                </a:rPr>
                <a:t>Entry Door</a:t>
              </a:r>
            </a:p>
          </p:txBody>
        </p:sp>
        <p:pic>
          <p:nvPicPr>
            <p:cNvPr id="19" name="Picture 2">
              <a:extLst>
                <a:ext uri="{FF2B5EF4-FFF2-40B4-BE49-F238E27FC236}">
                  <a16:creationId xmlns:a16="http://schemas.microsoft.com/office/drawing/2014/main" id="{F2C40588-95A6-70F7-5153-C803D9495B97}"/>
                </a:ext>
              </a:extLst>
            </p:cNvPr>
            <p:cNvPicPr>
              <a:picLocks noChangeAspect="1" noChangeArrowheads="1"/>
            </p:cNvPicPr>
            <p:nvPr/>
          </p:nvPicPr>
          <p:blipFill>
            <a:blip r:embed="rId4" cstate="email"/>
            <a:srcRect/>
            <a:stretch>
              <a:fillRect/>
            </a:stretch>
          </p:blipFill>
          <p:spPr bwMode="auto">
            <a:xfrm>
              <a:off x="6550229" y="1118575"/>
              <a:ext cx="1911132" cy="1393240"/>
            </a:xfrm>
            <a:prstGeom prst="rect">
              <a:avLst/>
            </a:prstGeom>
            <a:noFill/>
            <a:ln w="19050">
              <a:solidFill>
                <a:srgbClr val="FFFFFF"/>
              </a:solidFill>
              <a:miter lim="800000"/>
              <a:headEnd/>
              <a:tailEnd/>
            </a:ln>
            <a:effectLst/>
          </p:spPr>
        </p:pic>
        <p:cxnSp>
          <p:nvCxnSpPr>
            <p:cNvPr id="20" name="Straight Arrow Connector 19">
              <a:extLst>
                <a:ext uri="{FF2B5EF4-FFF2-40B4-BE49-F238E27FC236}">
                  <a16:creationId xmlns:a16="http://schemas.microsoft.com/office/drawing/2014/main" id="{E630F34D-DE90-9DCD-0A04-45B9918464A2}"/>
                </a:ext>
              </a:extLst>
            </p:cNvPr>
            <p:cNvCxnSpPr/>
            <p:nvPr/>
          </p:nvCxnSpPr>
          <p:spPr bwMode="auto">
            <a:xfrm flipV="1">
              <a:off x="5937424" y="1801060"/>
              <a:ext cx="844376" cy="35139"/>
            </a:xfrm>
            <a:prstGeom prst="straightConnector1">
              <a:avLst/>
            </a:prstGeom>
            <a:solidFill>
              <a:srgbClr val="BBE0E3"/>
            </a:solidFill>
            <a:ln w="38100" cap="flat" cmpd="sng" algn="ctr">
              <a:solidFill>
                <a:srgbClr val="000000"/>
              </a:solidFill>
              <a:prstDash val="solid"/>
              <a:round/>
              <a:headEnd type="none" w="med" len="med"/>
              <a:tailEnd type="triangle"/>
            </a:ln>
            <a:effectLst/>
          </p:spPr>
        </p:cxnSp>
        <p:sp>
          <p:nvSpPr>
            <p:cNvPr id="21" name="TextBox 20">
              <a:extLst>
                <a:ext uri="{FF2B5EF4-FFF2-40B4-BE49-F238E27FC236}">
                  <a16:creationId xmlns:a16="http://schemas.microsoft.com/office/drawing/2014/main" id="{EF22E461-EF03-B3D7-6FED-2B71326AD787}"/>
                </a:ext>
              </a:extLst>
            </p:cNvPr>
            <p:cNvSpPr txBox="1"/>
            <p:nvPr/>
          </p:nvSpPr>
          <p:spPr>
            <a:xfrm>
              <a:off x="4351054" y="1198431"/>
              <a:ext cx="1765525" cy="1077218"/>
            </a:xfrm>
            <a:prstGeom prst="rect">
              <a:avLst/>
            </a:prstGeom>
            <a:solidFill>
              <a:srgbClr val="2D2D8A">
                <a:lumMod val="20000"/>
                <a:lumOff val="80000"/>
              </a:srgbClr>
            </a:solidFill>
            <a:ln>
              <a:solidFill>
                <a:srgbClr val="000000"/>
              </a:solidFill>
            </a:ln>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rial" pitchFamily="34" charset="0"/>
                  <a:ea typeface="MS PGothic" pitchFamily="34" charset="-128"/>
                </a:rPr>
                <a:t>Research Scanning </a:t>
              </a:r>
              <a:r>
                <a:rPr kumimoji="0" lang="en-US" sz="1600" b="0" i="0" u="none" strike="noStrike" kern="0" cap="none" spc="0" normalizeH="0" baseline="0" noProof="0" dirty="0" err="1">
                  <a:ln>
                    <a:noFill/>
                  </a:ln>
                  <a:solidFill>
                    <a:srgbClr val="000000"/>
                  </a:solidFill>
                  <a:effectLst/>
                  <a:uLnTx/>
                  <a:uFillTx/>
                  <a:latin typeface="Arial" pitchFamily="34" charset="0"/>
                  <a:ea typeface="MS PGothic" pitchFamily="34" charset="-128"/>
                </a:rPr>
                <a:t>Polarimeter</a:t>
              </a:r>
              <a:r>
                <a:rPr kumimoji="0" lang="en-US" sz="1600" b="0" i="0" u="none" strike="noStrike" kern="0" cap="none" spc="0" normalizeH="0" baseline="0" noProof="0" dirty="0">
                  <a:ln>
                    <a:noFill/>
                  </a:ln>
                  <a:solidFill>
                    <a:srgbClr val="000000"/>
                  </a:solidFill>
                  <a:effectLst/>
                  <a:uLnTx/>
                  <a:uFillTx/>
                  <a:latin typeface="Arial" pitchFamily="34" charset="0"/>
                  <a:ea typeface="MS PGothic" pitchFamily="34" charset="-128"/>
                </a:rPr>
                <a:t> (RSP)</a:t>
              </a:r>
            </a:p>
          </p:txBody>
        </p:sp>
        <p:pic>
          <p:nvPicPr>
            <p:cNvPr id="22" name="Picture 21">
              <a:extLst>
                <a:ext uri="{FF2B5EF4-FFF2-40B4-BE49-F238E27FC236}">
                  <a16:creationId xmlns:a16="http://schemas.microsoft.com/office/drawing/2014/main" id="{0B54A30C-D08E-3C81-74BE-AEC571BB4D1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5244" b="1"/>
            <a:stretch/>
          </p:blipFill>
          <p:spPr>
            <a:xfrm>
              <a:off x="732759" y="1088229"/>
              <a:ext cx="1369288" cy="1537719"/>
            </a:xfrm>
            <a:prstGeom prst="rect">
              <a:avLst/>
            </a:prstGeom>
            <a:ln w="53975">
              <a:solidFill>
                <a:srgbClr val="FFFFFF"/>
              </a:solidFill>
            </a:ln>
            <a:effectLst/>
          </p:spPr>
        </p:pic>
        <p:cxnSp>
          <p:nvCxnSpPr>
            <p:cNvPr id="23" name="Straight Arrow Connector 22">
              <a:extLst>
                <a:ext uri="{FF2B5EF4-FFF2-40B4-BE49-F238E27FC236}">
                  <a16:creationId xmlns:a16="http://schemas.microsoft.com/office/drawing/2014/main" id="{F17A9A15-36E9-6FBD-03C3-234D909D6854}"/>
                </a:ext>
              </a:extLst>
            </p:cNvPr>
            <p:cNvCxnSpPr/>
            <p:nvPr/>
          </p:nvCxnSpPr>
          <p:spPr bwMode="auto">
            <a:xfrm flipH="1">
              <a:off x="1938157" y="1664615"/>
              <a:ext cx="885827" cy="171584"/>
            </a:xfrm>
            <a:prstGeom prst="straightConnector1">
              <a:avLst/>
            </a:prstGeom>
            <a:solidFill>
              <a:srgbClr val="BBE0E3"/>
            </a:solidFill>
            <a:ln w="38100" cap="flat" cmpd="sng" algn="ctr">
              <a:solidFill>
                <a:srgbClr val="000000"/>
              </a:solidFill>
              <a:prstDash val="solid"/>
              <a:round/>
              <a:headEnd type="none" w="med" len="med"/>
              <a:tailEnd type="triangle"/>
            </a:ln>
            <a:effectLst/>
          </p:spPr>
        </p:cxnSp>
        <p:sp>
          <p:nvSpPr>
            <p:cNvPr id="24" name="TextBox 23">
              <a:extLst>
                <a:ext uri="{FF2B5EF4-FFF2-40B4-BE49-F238E27FC236}">
                  <a16:creationId xmlns:a16="http://schemas.microsoft.com/office/drawing/2014/main" id="{8CE8C4A0-13D5-EA8F-A2A9-594D68BE4061}"/>
                </a:ext>
              </a:extLst>
            </p:cNvPr>
            <p:cNvSpPr txBox="1"/>
            <p:nvPr/>
          </p:nvSpPr>
          <p:spPr>
            <a:xfrm>
              <a:off x="2354603" y="1215333"/>
              <a:ext cx="1791451" cy="830997"/>
            </a:xfrm>
            <a:prstGeom prst="rect">
              <a:avLst/>
            </a:prstGeom>
            <a:solidFill>
              <a:srgbClr val="2D2D8A">
                <a:lumMod val="20000"/>
                <a:lumOff val="80000"/>
              </a:srgbClr>
            </a:solidFill>
            <a:ln>
              <a:solidFill>
                <a:srgbClr val="000000"/>
              </a:solidFill>
            </a:ln>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rial" pitchFamily="34" charset="0"/>
                  <a:ea typeface="MS PGothic" pitchFamily="34" charset="-128"/>
                </a:rPr>
                <a:t>High Spectral Resolution Lidar (HSRL-2)</a:t>
              </a:r>
            </a:p>
          </p:txBody>
        </p:sp>
        <p:sp>
          <p:nvSpPr>
            <p:cNvPr id="25" name="TextBox 24">
              <a:extLst>
                <a:ext uri="{FF2B5EF4-FFF2-40B4-BE49-F238E27FC236}">
                  <a16:creationId xmlns:a16="http://schemas.microsoft.com/office/drawing/2014/main" id="{EF40E7CA-0BBF-AF60-F215-1FA92809DB6C}"/>
                </a:ext>
              </a:extLst>
            </p:cNvPr>
            <p:cNvSpPr txBox="1"/>
            <p:nvPr/>
          </p:nvSpPr>
          <p:spPr>
            <a:xfrm>
              <a:off x="5011743" y="6495817"/>
              <a:ext cx="1613777" cy="246221"/>
            </a:xfrm>
            <a:prstGeom prst="rect">
              <a:avLst/>
            </a:prstGeom>
            <a:noFill/>
          </p:spPr>
          <p:txBody>
            <a:bodyPr wrap="square" rtlCol="0">
              <a:spAutoFit/>
            </a:bodyPr>
            <a:lstStyle/>
            <a:p>
              <a:pPr defTabSz="914400" eaLnBrk="0" fontAlgn="base" hangingPunct="0">
                <a:spcBef>
                  <a:spcPct val="0"/>
                </a:spcBef>
                <a:spcAft>
                  <a:spcPct val="0"/>
                </a:spcAft>
              </a:pPr>
              <a:r>
                <a:rPr lang="en-US" sz="1000" i="1" dirty="0" err="1">
                  <a:solidFill>
                    <a:srgbClr val="000000"/>
                  </a:solidFill>
                  <a:latin typeface="Arial" pitchFamily="34" charset="0"/>
                  <a:ea typeface="MS PGothic" pitchFamily="34" charset="-128"/>
                </a:rPr>
                <a:t>U.Wyo</a:t>
              </a:r>
              <a:r>
                <a:rPr lang="en-US" sz="1000" i="1" dirty="0">
                  <a:solidFill>
                    <a:srgbClr val="000000"/>
                  </a:solidFill>
                  <a:latin typeface="Arial" pitchFamily="34" charset="0"/>
                  <a:ea typeface="MS PGothic" pitchFamily="34" charset="-128"/>
                </a:rPr>
                <a:t> B-200 Launcher</a:t>
              </a:r>
            </a:p>
          </p:txBody>
        </p:sp>
        <p:cxnSp>
          <p:nvCxnSpPr>
            <p:cNvPr id="26" name="Straight Arrow Connector 25">
              <a:extLst>
                <a:ext uri="{FF2B5EF4-FFF2-40B4-BE49-F238E27FC236}">
                  <a16:creationId xmlns:a16="http://schemas.microsoft.com/office/drawing/2014/main" id="{F159B8BE-3153-5445-740E-2DF3C82B96CB}"/>
                </a:ext>
              </a:extLst>
            </p:cNvPr>
            <p:cNvCxnSpPr/>
            <p:nvPr/>
          </p:nvCxnSpPr>
          <p:spPr bwMode="auto">
            <a:xfrm flipH="1" flipV="1">
              <a:off x="4886842" y="5213798"/>
              <a:ext cx="1296703" cy="230124"/>
            </a:xfrm>
            <a:prstGeom prst="straightConnector1">
              <a:avLst/>
            </a:prstGeom>
            <a:solidFill>
              <a:srgbClr val="BBE0E3"/>
            </a:solidFill>
            <a:ln w="38100" cap="flat" cmpd="sng" algn="ctr">
              <a:solidFill>
                <a:srgbClr val="000000"/>
              </a:solidFill>
              <a:prstDash val="solid"/>
              <a:round/>
              <a:headEnd type="none" w="med" len="med"/>
              <a:tailEnd type="triangle"/>
            </a:ln>
            <a:effectLst/>
          </p:spPr>
        </p:cxnSp>
        <p:sp>
          <p:nvSpPr>
            <p:cNvPr id="27" name="TextBox 26">
              <a:extLst>
                <a:ext uri="{FF2B5EF4-FFF2-40B4-BE49-F238E27FC236}">
                  <a16:creationId xmlns:a16="http://schemas.microsoft.com/office/drawing/2014/main" id="{F1A4A8B2-F500-DC24-FAAD-FDF58E0C06DE}"/>
                </a:ext>
              </a:extLst>
            </p:cNvPr>
            <p:cNvSpPr txBox="1"/>
            <p:nvPr/>
          </p:nvSpPr>
          <p:spPr>
            <a:xfrm>
              <a:off x="5486401" y="5113334"/>
              <a:ext cx="1496126" cy="830997"/>
            </a:xfrm>
            <a:prstGeom prst="rect">
              <a:avLst/>
            </a:prstGeom>
            <a:solidFill>
              <a:srgbClr val="2D2D8A">
                <a:lumMod val="20000"/>
                <a:lumOff val="80000"/>
              </a:srgbClr>
            </a:solidFill>
            <a:ln>
              <a:solidFill>
                <a:srgbClr val="000000"/>
              </a:solidFill>
            </a:ln>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600" b="0" i="0" u="none" strike="noStrike" kern="0" cap="none" spc="0" normalizeH="0" baseline="0" noProof="0" dirty="0" err="1">
                  <a:ln>
                    <a:noFill/>
                  </a:ln>
                  <a:solidFill>
                    <a:srgbClr val="000000"/>
                  </a:solidFill>
                  <a:effectLst/>
                  <a:uLnTx/>
                  <a:uFillTx/>
                  <a:latin typeface="Arial" pitchFamily="34" charset="0"/>
                  <a:ea typeface="MS PGothic" pitchFamily="34" charset="-128"/>
                </a:rPr>
                <a:t>Dropsonde</a:t>
              </a:r>
              <a:r>
                <a:rPr kumimoji="0" lang="en-US" sz="1600" b="0" i="0" u="none" strike="noStrike" kern="0" cap="none" spc="0" normalizeH="0" baseline="0" noProof="0" dirty="0">
                  <a:ln>
                    <a:noFill/>
                  </a:ln>
                  <a:solidFill>
                    <a:srgbClr val="000000"/>
                  </a:solidFill>
                  <a:effectLst/>
                  <a:uLnTx/>
                  <a:uFillTx/>
                  <a:latin typeface="Arial" pitchFamily="34" charset="0"/>
                  <a:ea typeface="MS PGothic" pitchFamily="34" charset="-128"/>
                </a:rPr>
                <a:t> Tube Penetration</a:t>
              </a:r>
            </a:p>
          </p:txBody>
        </p:sp>
        <p:sp>
          <p:nvSpPr>
            <p:cNvPr id="28" name="TextBox 27">
              <a:extLst>
                <a:ext uri="{FF2B5EF4-FFF2-40B4-BE49-F238E27FC236}">
                  <a16:creationId xmlns:a16="http://schemas.microsoft.com/office/drawing/2014/main" id="{66172905-7651-280D-2F15-6F56412544AD}"/>
                </a:ext>
              </a:extLst>
            </p:cNvPr>
            <p:cNvSpPr txBox="1"/>
            <p:nvPr/>
          </p:nvSpPr>
          <p:spPr>
            <a:xfrm>
              <a:off x="3146770" y="642506"/>
              <a:ext cx="2850460"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Payload:  King Air</a:t>
              </a:r>
            </a:p>
          </p:txBody>
        </p:sp>
        <p:sp>
          <p:nvSpPr>
            <p:cNvPr id="29" name="TextBox 28">
              <a:extLst>
                <a:ext uri="{FF2B5EF4-FFF2-40B4-BE49-F238E27FC236}">
                  <a16:creationId xmlns:a16="http://schemas.microsoft.com/office/drawing/2014/main" id="{C97BD936-D9A3-9D2B-492A-FF5367F79442}"/>
                </a:ext>
              </a:extLst>
            </p:cNvPr>
            <p:cNvSpPr txBox="1"/>
            <p:nvPr/>
          </p:nvSpPr>
          <p:spPr>
            <a:xfrm rot="2746173">
              <a:off x="2474825" y="3047554"/>
              <a:ext cx="638119" cy="221490"/>
            </a:xfrm>
            <a:prstGeom prst="rect">
              <a:avLst/>
            </a:prstGeom>
            <a:solidFill>
              <a:schemeClr val="bg1"/>
            </a:solidFill>
          </p:spPr>
          <p:txBody>
            <a:bodyPr wrap="square" rtlCol="0">
              <a:spAutoFit/>
            </a:bodyPr>
            <a:lstStyle/>
            <a:p>
              <a:pPr algn="ctr" defTabSz="914400" eaLnBrk="0" fontAlgn="base" hangingPunct="0">
                <a:spcBef>
                  <a:spcPct val="0"/>
                </a:spcBef>
                <a:spcAft>
                  <a:spcPct val="0"/>
                </a:spcAft>
              </a:pPr>
              <a:r>
                <a:rPr lang="en-US" sz="800" b="1" i="1" dirty="0">
                  <a:solidFill>
                    <a:srgbClr val="FF0000"/>
                  </a:solidFill>
                  <a:latin typeface="Arial" pitchFamily="34" charset="0"/>
                  <a:ea typeface="MS PGothic" pitchFamily="34" charset="-128"/>
                </a:rPr>
                <a:t>Operator</a:t>
              </a:r>
            </a:p>
          </p:txBody>
        </p:sp>
        <p:sp>
          <p:nvSpPr>
            <p:cNvPr id="30" name="TextBox 29">
              <a:extLst>
                <a:ext uri="{FF2B5EF4-FFF2-40B4-BE49-F238E27FC236}">
                  <a16:creationId xmlns:a16="http://schemas.microsoft.com/office/drawing/2014/main" id="{1FA7FB50-7D05-7B18-94EC-A05E62585352}"/>
                </a:ext>
              </a:extLst>
            </p:cNvPr>
            <p:cNvSpPr txBox="1"/>
            <p:nvPr/>
          </p:nvSpPr>
          <p:spPr>
            <a:xfrm rot="2746173">
              <a:off x="2412298" y="4025078"/>
              <a:ext cx="636422" cy="215444"/>
            </a:xfrm>
            <a:prstGeom prst="rect">
              <a:avLst/>
            </a:prstGeom>
            <a:solidFill>
              <a:schemeClr val="bg1"/>
            </a:solidFill>
          </p:spPr>
          <p:txBody>
            <a:bodyPr wrap="square" rtlCol="0">
              <a:spAutoFit/>
            </a:bodyPr>
            <a:lstStyle/>
            <a:p>
              <a:pPr algn="ctr" defTabSz="914400" eaLnBrk="0" fontAlgn="base" hangingPunct="0">
                <a:spcBef>
                  <a:spcPct val="0"/>
                </a:spcBef>
                <a:spcAft>
                  <a:spcPct val="0"/>
                </a:spcAft>
              </a:pPr>
              <a:r>
                <a:rPr lang="en-US" sz="800" b="1" i="1" dirty="0">
                  <a:solidFill>
                    <a:srgbClr val="FF0000"/>
                  </a:solidFill>
                  <a:latin typeface="Arial" pitchFamily="34" charset="0"/>
                  <a:ea typeface="MS PGothic" pitchFamily="34" charset="-128"/>
                </a:rPr>
                <a:t>Operator</a:t>
              </a:r>
            </a:p>
          </p:txBody>
        </p:sp>
      </p:grpSp>
    </p:spTree>
    <p:extLst>
      <p:ext uri="{BB962C8B-B14F-4D97-AF65-F5344CB8AC3E}">
        <p14:creationId xmlns:p14="http://schemas.microsoft.com/office/powerpoint/2010/main" val="3730640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D608A-4BD4-46AA-BBB9-748D29EFD9DB}"/>
              </a:ext>
            </a:extLst>
          </p:cNvPr>
          <p:cNvSpPr>
            <a:spLocks noGrp="1"/>
          </p:cNvSpPr>
          <p:nvPr>
            <p:ph type="title"/>
          </p:nvPr>
        </p:nvSpPr>
        <p:spPr/>
        <p:txBody>
          <a:bodyPr/>
          <a:lstStyle/>
          <a:p>
            <a:r>
              <a:rPr lang="en-US" dirty="0"/>
              <a:t>Motivation</a:t>
            </a:r>
          </a:p>
        </p:txBody>
      </p:sp>
      <p:sp>
        <p:nvSpPr>
          <p:cNvPr id="3" name="Slide Number Placeholder 2">
            <a:extLst>
              <a:ext uri="{FF2B5EF4-FFF2-40B4-BE49-F238E27FC236}">
                <a16:creationId xmlns:a16="http://schemas.microsoft.com/office/drawing/2014/main" id="{58ABC920-36CF-4355-9F20-2343B2780ABF}"/>
              </a:ext>
            </a:extLst>
          </p:cNvPr>
          <p:cNvSpPr>
            <a:spLocks noGrp="1"/>
          </p:cNvSpPr>
          <p:nvPr>
            <p:ph type="sldNum" sz="quarter" idx="10"/>
          </p:nvPr>
        </p:nvSpPr>
        <p:spPr/>
        <p:txBody>
          <a:bodyPr/>
          <a:lstStyle/>
          <a:p>
            <a:fld id="{EBA0D84A-F8FF-4621-B796-64106E95673B}" type="slidenum">
              <a:rPr lang="en-US" smtClean="0"/>
              <a:t>5</a:t>
            </a:fld>
            <a:endParaRPr lang="en-US"/>
          </a:p>
        </p:txBody>
      </p:sp>
      <p:pic>
        <p:nvPicPr>
          <p:cNvPr id="10" name="Picture 9">
            <a:extLst>
              <a:ext uri="{FF2B5EF4-FFF2-40B4-BE49-F238E27FC236}">
                <a16:creationId xmlns:a16="http://schemas.microsoft.com/office/drawing/2014/main" id="{F86A317B-A830-6000-7818-72B87FA217BE}"/>
              </a:ext>
            </a:extLst>
          </p:cNvPr>
          <p:cNvPicPr/>
          <p:nvPr/>
        </p:nvPicPr>
        <p:blipFill rotWithShape="1">
          <a:blip r:embed="rId2">
            <a:extLst>
              <a:ext uri="{28A0092B-C50C-407E-A947-70E740481C1C}">
                <a14:useLocalDpi xmlns:a14="http://schemas.microsoft.com/office/drawing/2010/main" val="0"/>
              </a:ext>
            </a:extLst>
          </a:blip>
          <a:srcRect b="2528"/>
          <a:stretch/>
        </p:blipFill>
        <p:spPr bwMode="auto">
          <a:xfrm>
            <a:off x="2400300" y="838200"/>
            <a:ext cx="7391400" cy="5181600"/>
          </a:xfrm>
          <a:prstGeom prst="rect">
            <a:avLst/>
          </a:prstGeom>
          <a:noFill/>
          <a:ln>
            <a:no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75BB9A9C-DC0D-C97A-750A-A7A3F8A44901}"/>
              </a:ext>
            </a:extLst>
          </p:cNvPr>
          <p:cNvSpPr txBox="1"/>
          <p:nvPr/>
        </p:nvSpPr>
        <p:spPr>
          <a:xfrm>
            <a:off x="131190" y="6417578"/>
            <a:ext cx="3078920" cy="369332"/>
          </a:xfrm>
          <a:prstGeom prst="rect">
            <a:avLst/>
          </a:prstGeom>
          <a:noFill/>
        </p:spPr>
        <p:txBody>
          <a:bodyPr wrap="none" rtlCol="0">
            <a:spAutoFit/>
          </a:bodyPr>
          <a:lstStyle/>
          <a:p>
            <a:r>
              <a:rPr lang="en-US" dirty="0"/>
              <a:t>Sorooshian et al. (2019), BAMS</a:t>
            </a:r>
          </a:p>
        </p:txBody>
      </p:sp>
    </p:spTree>
    <p:extLst>
      <p:ext uri="{BB962C8B-B14F-4D97-AF65-F5344CB8AC3E}">
        <p14:creationId xmlns:p14="http://schemas.microsoft.com/office/powerpoint/2010/main" val="15209530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D608A-4BD4-46AA-BBB9-748D29EFD9DB}"/>
              </a:ext>
            </a:extLst>
          </p:cNvPr>
          <p:cNvSpPr>
            <a:spLocks noGrp="1"/>
          </p:cNvSpPr>
          <p:nvPr>
            <p:ph type="title"/>
          </p:nvPr>
        </p:nvSpPr>
        <p:spPr/>
        <p:txBody>
          <a:bodyPr/>
          <a:lstStyle/>
          <a:p>
            <a:r>
              <a:rPr lang="en-US" dirty="0"/>
              <a:t>Motivation</a:t>
            </a:r>
          </a:p>
        </p:txBody>
      </p:sp>
      <p:sp>
        <p:nvSpPr>
          <p:cNvPr id="3" name="Slide Number Placeholder 2">
            <a:extLst>
              <a:ext uri="{FF2B5EF4-FFF2-40B4-BE49-F238E27FC236}">
                <a16:creationId xmlns:a16="http://schemas.microsoft.com/office/drawing/2014/main" id="{58ABC920-36CF-4355-9F20-2343B2780ABF}"/>
              </a:ext>
            </a:extLst>
          </p:cNvPr>
          <p:cNvSpPr>
            <a:spLocks noGrp="1"/>
          </p:cNvSpPr>
          <p:nvPr>
            <p:ph type="sldNum" sz="quarter" idx="10"/>
          </p:nvPr>
        </p:nvSpPr>
        <p:spPr/>
        <p:txBody>
          <a:bodyPr/>
          <a:lstStyle/>
          <a:p>
            <a:fld id="{EBA0D84A-F8FF-4621-B796-64106E95673B}" type="slidenum">
              <a:rPr lang="en-US" smtClean="0"/>
              <a:t>6</a:t>
            </a:fld>
            <a:endParaRPr lang="en-US"/>
          </a:p>
        </p:txBody>
      </p:sp>
      <p:pic>
        <p:nvPicPr>
          <p:cNvPr id="5" name="Picture 4">
            <a:extLst>
              <a:ext uri="{FF2B5EF4-FFF2-40B4-BE49-F238E27FC236}">
                <a16:creationId xmlns:a16="http://schemas.microsoft.com/office/drawing/2014/main" id="{CB7653D5-F3BE-2A88-40B3-82994E9ED3B2}"/>
              </a:ext>
            </a:extLst>
          </p:cNvPr>
          <p:cNvPicPr>
            <a:picLocks noChangeAspect="1"/>
          </p:cNvPicPr>
          <p:nvPr/>
        </p:nvPicPr>
        <p:blipFill rotWithShape="1">
          <a:blip r:embed="rId2"/>
          <a:srcRect t="8405"/>
          <a:stretch/>
        </p:blipFill>
        <p:spPr>
          <a:xfrm>
            <a:off x="1524000" y="1290386"/>
            <a:ext cx="9144000" cy="5143500"/>
          </a:xfrm>
          <a:prstGeom prst="rect">
            <a:avLst/>
          </a:prstGeom>
        </p:spPr>
      </p:pic>
      <p:pic>
        <p:nvPicPr>
          <p:cNvPr id="6" name="Picture 5">
            <a:extLst>
              <a:ext uri="{FF2B5EF4-FFF2-40B4-BE49-F238E27FC236}">
                <a16:creationId xmlns:a16="http://schemas.microsoft.com/office/drawing/2014/main" id="{7E2CE902-972C-C8BA-C704-B76A69AE9475}"/>
              </a:ext>
            </a:extLst>
          </p:cNvPr>
          <p:cNvPicPr>
            <a:picLocks noGrp="1" noChangeAspect="1" noChangeArrowheads="1"/>
          </p:cNvPicPr>
          <p:nvPr/>
        </p:nvPicPr>
        <p:blipFill rotWithShape="1">
          <a:blip r:embed="rId3"/>
          <a:srcRect l="22569" t="10808" r="8736" b="13067"/>
          <a:stretch/>
        </p:blipFill>
        <p:spPr>
          <a:xfrm>
            <a:off x="1524000" y="4643186"/>
            <a:ext cx="2880604" cy="17907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Freeform 61">
            <a:extLst>
              <a:ext uri="{FF2B5EF4-FFF2-40B4-BE49-F238E27FC236}">
                <a16:creationId xmlns:a16="http://schemas.microsoft.com/office/drawing/2014/main" id="{C2BB576C-EBD6-A7DD-D6A3-BBC0FF11E4DD}"/>
              </a:ext>
            </a:extLst>
          </p:cNvPr>
          <p:cNvSpPr>
            <a:spLocks/>
          </p:cNvSpPr>
          <p:nvPr/>
        </p:nvSpPr>
        <p:spPr bwMode="auto">
          <a:xfrm>
            <a:off x="3065588" y="1614852"/>
            <a:ext cx="7640320" cy="3723968"/>
          </a:xfrm>
          <a:custGeom>
            <a:avLst/>
            <a:gdLst>
              <a:gd name="T0" fmla="*/ 176 w 2512"/>
              <a:gd name="T1" fmla="*/ 1056 h 1088"/>
              <a:gd name="T2" fmla="*/ 2048 w 2512"/>
              <a:gd name="T3" fmla="*/ 1056 h 1088"/>
              <a:gd name="T4" fmla="*/ 2384 w 2512"/>
              <a:gd name="T5" fmla="*/ 864 h 1088"/>
              <a:gd name="T6" fmla="*/ 1760 w 2512"/>
              <a:gd name="T7" fmla="*/ 768 h 1088"/>
              <a:gd name="T8" fmla="*/ 320 w 2512"/>
              <a:gd name="T9" fmla="*/ 768 h 1088"/>
              <a:gd name="T10" fmla="*/ 512 w 2512"/>
              <a:gd name="T11" fmla="*/ 528 h 1088"/>
              <a:gd name="T12" fmla="*/ 2192 w 2512"/>
              <a:gd name="T13" fmla="*/ 480 h 1088"/>
              <a:gd name="T14" fmla="*/ 2432 w 2512"/>
              <a:gd name="T15" fmla="*/ 288 h 1088"/>
              <a:gd name="T16" fmla="*/ 1856 w 2512"/>
              <a:gd name="T17" fmla="*/ 192 h 1088"/>
              <a:gd name="T18" fmla="*/ 464 w 2512"/>
              <a:gd name="T19" fmla="*/ 192 h 1088"/>
              <a:gd name="T20" fmla="*/ 320 w 2512"/>
              <a:gd name="T21" fmla="*/ 48 h 1088"/>
              <a:gd name="T22" fmla="*/ 2384 w 2512"/>
              <a:gd name="T23" fmla="*/ 0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12" h="1088">
                <a:moveTo>
                  <a:pt x="176" y="1056"/>
                </a:moveTo>
                <a:cubicBezTo>
                  <a:pt x="928" y="1072"/>
                  <a:pt x="1680" y="1088"/>
                  <a:pt x="2048" y="1056"/>
                </a:cubicBezTo>
                <a:cubicBezTo>
                  <a:pt x="2416" y="1024"/>
                  <a:pt x="2432" y="912"/>
                  <a:pt x="2384" y="864"/>
                </a:cubicBezTo>
                <a:cubicBezTo>
                  <a:pt x="2336" y="816"/>
                  <a:pt x="2104" y="784"/>
                  <a:pt x="1760" y="768"/>
                </a:cubicBezTo>
                <a:cubicBezTo>
                  <a:pt x="1416" y="752"/>
                  <a:pt x="528" y="808"/>
                  <a:pt x="320" y="768"/>
                </a:cubicBezTo>
                <a:cubicBezTo>
                  <a:pt x="112" y="728"/>
                  <a:pt x="200" y="576"/>
                  <a:pt x="512" y="528"/>
                </a:cubicBezTo>
                <a:cubicBezTo>
                  <a:pt x="824" y="480"/>
                  <a:pt x="1872" y="520"/>
                  <a:pt x="2192" y="480"/>
                </a:cubicBezTo>
                <a:cubicBezTo>
                  <a:pt x="2512" y="440"/>
                  <a:pt x="2488" y="336"/>
                  <a:pt x="2432" y="288"/>
                </a:cubicBezTo>
                <a:cubicBezTo>
                  <a:pt x="2376" y="240"/>
                  <a:pt x="2184" y="208"/>
                  <a:pt x="1856" y="192"/>
                </a:cubicBezTo>
                <a:cubicBezTo>
                  <a:pt x="1528" y="176"/>
                  <a:pt x="720" y="216"/>
                  <a:pt x="464" y="192"/>
                </a:cubicBezTo>
                <a:cubicBezTo>
                  <a:pt x="208" y="168"/>
                  <a:pt x="0" y="80"/>
                  <a:pt x="320" y="48"/>
                </a:cubicBezTo>
                <a:cubicBezTo>
                  <a:pt x="640" y="16"/>
                  <a:pt x="1512" y="8"/>
                  <a:pt x="2384" y="0"/>
                </a:cubicBezTo>
              </a:path>
            </a:pathLst>
          </a:cu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957971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D608A-4BD4-46AA-BBB9-748D29EFD9DB}"/>
              </a:ext>
            </a:extLst>
          </p:cNvPr>
          <p:cNvSpPr>
            <a:spLocks noGrp="1"/>
          </p:cNvSpPr>
          <p:nvPr>
            <p:ph type="title"/>
          </p:nvPr>
        </p:nvSpPr>
        <p:spPr/>
        <p:txBody>
          <a:bodyPr/>
          <a:lstStyle/>
          <a:p>
            <a:r>
              <a:rPr lang="en-US" dirty="0"/>
              <a:t>Motivation</a:t>
            </a:r>
          </a:p>
        </p:txBody>
      </p:sp>
      <p:sp>
        <p:nvSpPr>
          <p:cNvPr id="3" name="Slide Number Placeholder 2">
            <a:extLst>
              <a:ext uri="{FF2B5EF4-FFF2-40B4-BE49-F238E27FC236}">
                <a16:creationId xmlns:a16="http://schemas.microsoft.com/office/drawing/2014/main" id="{58ABC920-36CF-4355-9F20-2343B2780ABF}"/>
              </a:ext>
            </a:extLst>
          </p:cNvPr>
          <p:cNvSpPr>
            <a:spLocks noGrp="1"/>
          </p:cNvSpPr>
          <p:nvPr>
            <p:ph type="sldNum" sz="quarter" idx="10"/>
          </p:nvPr>
        </p:nvSpPr>
        <p:spPr/>
        <p:txBody>
          <a:bodyPr/>
          <a:lstStyle/>
          <a:p>
            <a:fld id="{EBA0D84A-F8FF-4621-B796-64106E95673B}" type="slidenum">
              <a:rPr lang="en-US" smtClean="0"/>
              <a:t>7</a:t>
            </a:fld>
            <a:endParaRPr lang="en-US"/>
          </a:p>
        </p:txBody>
      </p:sp>
      <p:grpSp>
        <p:nvGrpSpPr>
          <p:cNvPr id="8" name="Group 7">
            <a:extLst>
              <a:ext uri="{FF2B5EF4-FFF2-40B4-BE49-F238E27FC236}">
                <a16:creationId xmlns:a16="http://schemas.microsoft.com/office/drawing/2014/main" id="{D7709A6C-3512-D91A-7B5D-56D65391C5B3}"/>
              </a:ext>
            </a:extLst>
          </p:cNvPr>
          <p:cNvGrpSpPr/>
          <p:nvPr/>
        </p:nvGrpSpPr>
        <p:grpSpPr>
          <a:xfrm>
            <a:off x="1502734" y="744306"/>
            <a:ext cx="10020597" cy="5644103"/>
            <a:chOff x="1502734" y="744306"/>
            <a:chExt cx="10020597" cy="5644103"/>
          </a:xfrm>
        </p:grpSpPr>
        <p:sp>
          <p:nvSpPr>
            <p:cNvPr id="9" name="Rectangle 8">
              <a:extLst>
                <a:ext uri="{FF2B5EF4-FFF2-40B4-BE49-F238E27FC236}">
                  <a16:creationId xmlns:a16="http://schemas.microsoft.com/office/drawing/2014/main" id="{CAB78789-B93A-F96A-0668-E2A0C36A3C3D}"/>
                </a:ext>
              </a:extLst>
            </p:cNvPr>
            <p:cNvSpPr/>
            <p:nvPr/>
          </p:nvSpPr>
          <p:spPr>
            <a:xfrm>
              <a:off x="2113712" y="1741443"/>
              <a:ext cx="6400800" cy="3657600"/>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cxnSp>
          <p:nvCxnSpPr>
            <p:cNvPr id="10" name="Straight Connector 9">
              <a:extLst>
                <a:ext uri="{FF2B5EF4-FFF2-40B4-BE49-F238E27FC236}">
                  <a16:creationId xmlns:a16="http://schemas.microsoft.com/office/drawing/2014/main" id="{ED137508-B67C-D556-3D1E-D793C87445FE}"/>
                </a:ext>
              </a:extLst>
            </p:cNvPr>
            <p:cNvCxnSpPr/>
            <p:nvPr/>
          </p:nvCxnSpPr>
          <p:spPr>
            <a:xfrm>
              <a:off x="1998821" y="2189931"/>
              <a:ext cx="229782"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828836B-DA83-8EF9-AB51-12FFE0CFADFD}"/>
                </a:ext>
              </a:extLst>
            </p:cNvPr>
            <p:cNvCxnSpPr/>
            <p:nvPr/>
          </p:nvCxnSpPr>
          <p:spPr>
            <a:xfrm>
              <a:off x="1998821" y="2653358"/>
              <a:ext cx="229782"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5775137-C910-9847-45D1-1BBD6372A305}"/>
                </a:ext>
              </a:extLst>
            </p:cNvPr>
            <p:cNvCxnSpPr/>
            <p:nvPr/>
          </p:nvCxnSpPr>
          <p:spPr>
            <a:xfrm>
              <a:off x="1989561" y="3095345"/>
              <a:ext cx="229782"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68DF373-27C9-40E7-EFD3-2DDEA22C4771}"/>
                </a:ext>
              </a:extLst>
            </p:cNvPr>
            <p:cNvCxnSpPr/>
            <p:nvPr/>
          </p:nvCxnSpPr>
          <p:spPr>
            <a:xfrm>
              <a:off x="1998821" y="3570243"/>
              <a:ext cx="229782"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F22EC8A-993C-616E-1507-B6B36C3AC1BA}"/>
                </a:ext>
              </a:extLst>
            </p:cNvPr>
            <p:cNvCxnSpPr/>
            <p:nvPr/>
          </p:nvCxnSpPr>
          <p:spPr>
            <a:xfrm>
              <a:off x="1994425" y="4017715"/>
              <a:ext cx="229782"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8F8B271-437A-9C5E-2C92-72E10E55FE14}"/>
                </a:ext>
              </a:extLst>
            </p:cNvPr>
            <p:cNvCxnSpPr/>
            <p:nvPr/>
          </p:nvCxnSpPr>
          <p:spPr>
            <a:xfrm>
              <a:off x="1994425" y="4484643"/>
              <a:ext cx="229782"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3626A2C-DEDC-50E4-6C7B-4EAA5563C657}"/>
                </a:ext>
              </a:extLst>
            </p:cNvPr>
            <p:cNvCxnSpPr/>
            <p:nvPr/>
          </p:nvCxnSpPr>
          <p:spPr>
            <a:xfrm>
              <a:off x="1999289" y="4936979"/>
              <a:ext cx="229782"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271B9D3-6ED7-82B0-752C-345E596CB47B}"/>
                </a:ext>
              </a:extLst>
            </p:cNvPr>
            <p:cNvCxnSpPr/>
            <p:nvPr/>
          </p:nvCxnSpPr>
          <p:spPr>
            <a:xfrm>
              <a:off x="1999289" y="5399043"/>
              <a:ext cx="229782"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28917A1-9767-6D1F-5DD0-16EA9EC3ED72}"/>
                </a:ext>
              </a:extLst>
            </p:cNvPr>
            <p:cNvCxnSpPr/>
            <p:nvPr/>
          </p:nvCxnSpPr>
          <p:spPr>
            <a:xfrm>
              <a:off x="1999289" y="1741443"/>
              <a:ext cx="229782"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236054DC-7B92-1052-70F9-12BFAE40E455}"/>
                </a:ext>
              </a:extLst>
            </p:cNvPr>
            <p:cNvSpPr txBox="1"/>
            <p:nvPr/>
          </p:nvSpPr>
          <p:spPr>
            <a:xfrm rot="16200000">
              <a:off x="-387348" y="3290576"/>
              <a:ext cx="4241830" cy="461665"/>
            </a:xfrm>
            <a:prstGeom prst="rect">
              <a:avLst/>
            </a:prstGeom>
            <a:noFill/>
          </p:spPr>
          <p:txBody>
            <a:bodyPr wrap="square" rtlCol="0">
              <a:spAutoFit/>
            </a:bodyPr>
            <a:lstStyle/>
            <a:p>
              <a:pPr algn="ctr"/>
              <a:r>
                <a:rPr lang="en-US" sz="2400" b="1" dirty="0">
                  <a:solidFill>
                    <a:srgbClr val="2F538F"/>
                  </a:solidFill>
                  <a:latin typeface="Helvetica" panose="020B0604020202020204" pitchFamily="34" charset="0"/>
                  <a:cs typeface="Helvetica" panose="020B0604020202020204" pitchFamily="34" charset="0"/>
                </a:rPr>
                <a:t>Altitude</a:t>
              </a:r>
              <a:endParaRPr lang="en-US" sz="2000" b="1" dirty="0">
                <a:solidFill>
                  <a:srgbClr val="2F538F"/>
                </a:solidFill>
                <a:latin typeface="Helvetica" panose="020B0604020202020204" pitchFamily="34" charset="0"/>
                <a:cs typeface="Helvetica" panose="020B0604020202020204" pitchFamily="34" charset="0"/>
              </a:endParaRPr>
            </a:p>
          </p:txBody>
        </p:sp>
        <p:cxnSp>
          <p:nvCxnSpPr>
            <p:cNvPr id="20" name="Straight Connector 19">
              <a:extLst>
                <a:ext uri="{FF2B5EF4-FFF2-40B4-BE49-F238E27FC236}">
                  <a16:creationId xmlns:a16="http://schemas.microsoft.com/office/drawing/2014/main" id="{7F3D52A4-E456-5151-C7DE-CC5176D14FE2}"/>
                </a:ext>
              </a:extLst>
            </p:cNvPr>
            <p:cNvCxnSpPr/>
            <p:nvPr/>
          </p:nvCxnSpPr>
          <p:spPr>
            <a:xfrm>
              <a:off x="3027617" y="5278998"/>
              <a:ext cx="0" cy="228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DC28169-F670-58EF-AC57-77ED4DD0375C}"/>
                </a:ext>
              </a:extLst>
            </p:cNvPr>
            <p:cNvCxnSpPr/>
            <p:nvPr/>
          </p:nvCxnSpPr>
          <p:spPr>
            <a:xfrm>
              <a:off x="3938207" y="5284743"/>
              <a:ext cx="0" cy="228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6045256-8EDE-E454-4662-1354FFCADB43}"/>
                </a:ext>
              </a:extLst>
            </p:cNvPr>
            <p:cNvCxnSpPr/>
            <p:nvPr/>
          </p:nvCxnSpPr>
          <p:spPr>
            <a:xfrm>
              <a:off x="4848797" y="5284743"/>
              <a:ext cx="0" cy="228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21AC47B-BD14-DFE2-386E-FDD3A31EAE76}"/>
                </a:ext>
              </a:extLst>
            </p:cNvPr>
            <p:cNvCxnSpPr/>
            <p:nvPr/>
          </p:nvCxnSpPr>
          <p:spPr>
            <a:xfrm>
              <a:off x="5774627" y="5284743"/>
              <a:ext cx="0" cy="228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99EC4E6-2D0F-40DE-9C34-93FC88793BA8}"/>
                </a:ext>
              </a:extLst>
            </p:cNvPr>
            <p:cNvCxnSpPr/>
            <p:nvPr/>
          </p:nvCxnSpPr>
          <p:spPr>
            <a:xfrm>
              <a:off x="6685217" y="5275771"/>
              <a:ext cx="0" cy="228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C37DFB8-2887-65AD-E87D-169665781E00}"/>
                </a:ext>
              </a:extLst>
            </p:cNvPr>
            <p:cNvCxnSpPr/>
            <p:nvPr/>
          </p:nvCxnSpPr>
          <p:spPr>
            <a:xfrm>
              <a:off x="7591997" y="5278998"/>
              <a:ext cx="0" cy="228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B1BC126-57DA-AE4C-416B-B706B186D3B2}"/>
                </a:ext>
              </a:extLst>
            </p:cNvPr>
            <p:cNvSpPr txBox="1"/>
            <p:nvPr/>
          </p:nvSpPr>
          <p:spPr>
            <a:xfrm>
              <a:off x="3631550" y="5587668"/>
              <a:ext cx="613314" cy="400110"/>
            </a:xfrm>
            <a:prstGeom prst="rect">
              <a:avLst/>
            </a:prstGeom>
            <a:noFill/>
          </p:spPr>
          <p:txBody>
            <a:bodyPr wrap="square" rtlCol="0">
              <a:spAutoFit/>
            </a:bodyPr>
            <a:lstStyle/>
            <a:p>
              <a:pPr algn="ctr"/>
              <a:r>
                <a:rPr lang="en-US" sz="2000" b="1" dirty="0">
                  <a:solidFill>
                    <a:srgbClr val="2F538F"/>
                  </a:solidFill>
                  <a:latin typeface="Helvetica" panose="020B0604020202020204" pitchFamily="34" charset="0"/>
                  <a:cs typeface="Helvetica" panose="020B0604020202020204" pitchFamily="34" charset="0"/>
                </a:rPr>
                <a:t>80</a:t>
              </a:r>
            </a:p>
          </p:txBody>
        </p:sp>
        <p:sp>
          <p:nvSpPr>
            <p:cNvPr id="27" name="TextBox 26">
              <a:extLst>
                <a:ext uri="{FF2B5EF4-FFF2-40B4-BE49-F238E27FC236}">
                  <a16:creationId xmlns:a16="http://schemas.microsoft.com/office/drawing/2014/main" id="{8FD18D01-453E-7401-84FA-CB25BB9AD85C}"/>
                </a:ext>
              </a:extLst>
            </p:cNvPr>
            <p:cNvSpPr txBox="1"/>
            <p:nvPr/>
          </p:nvSpPr>
          <p:spPr>
            <a:xfrm>
              <a:off x="5467970" y="5587668"/>
              <a:ext cx="613314" cy="400110"/>
            </a:xfrm>
            <a:prstGeom prst="rect">
              <a:avLst/>
            </a:prstGeom>
            <a:noFill/>
          </p:spPr>
          <p:txBody>
            <a:bodyPr wrap="square" rtlCol="0">
              <a:spAutoFit/>
            </a:bodyPr>
            <a:lstStyle/>
            <a:p>
              <a:pPr algn="ctr"/>
              <a:r>
                <a:rPr lang="en-US" sz="2000" b="1" dirty="0">
                  <a:solidFill>
                    <a:srgbClr val="2F538F"/>
                  </a:solidFill>
                  <a:latin typeface="Helvetica" panose="020B0604020202020204" pitchFamily="34" charset="0"/>
                  <a:cs typeface="Helvetica" panose="020B0604020202020204" pitchFamily="34" charset="0"/>
                </a:rPr>
                <a:t>160</a:t>
              </a:r>
            </a:p>
          </p:txBody>
        </p:sp>
        <p:sp>
          <p:nvSpPr>
            <p:cNvPr id="28" name="TextBox 27">
              <a:extLst>
                <a:ext uri="{FF2B5EF4-FFF2-40B4-BE49-F238E27FC236}">
                  <a16:creationId xmlns:a16="http://schemas.microsoft.com/office/drawing/2014/main" id="{85ABC430-4E49-43AA-35C6-9BA0837D7E54}"/>
                </a:ext>
              </a:extLst>
            </p:cNvPr>
            <p:cNvSpPr txBox="1"/>
            <p:nvPr/>
          </p:nvSpPr>
          <p:spPr>
            <a:xfrm>
              <a:off x="7304390" y="5587668"/>
              <a:ext cx="613314" cy="400110"/>
            </a:xfrm>
            <a:prstGeom prst="rect">
              <a:avLst/>
            </a:prstGeom>
            <a:noFill/>
          </p:spPr>
          <p:txBody>
            <a:bodyPr wrap="square" rtlCol="0">
              <a:spAutoFit/>
            </a:bodyPr>
            <a:lstStyle/>
            <a:p>
              <a:pPr algn="ctr"/>
              <a:r>
                <a:rPr lang="en-US" sz="2000" b="1" dirty="0">
                  <a:solidFill>
                    <a:srgbClr val="2F538F"/>
                  </a:solidFill>
                  <a:latin typeface="Helvetica" panose="020B0604020202020204" pitchFamily="34" charset="0"/>
                  <a:cs typeface="Helvetica" panose="020B0604020202020204" pitchFamily="34" charset="0"/>
                </a:rPr>
                <a:t>240</a:t>
              </a:r>
            </a:p>
          </p:txBody>
        </p:sp>
        <p:sp>
          <p:nvSpPr>
            <p:cNvPr id="29" name="Rectangle 28">
              <a:extLst>
                <a:ext uri="{FF2B5EF4-FFF2-40B4-BE49-F238E27FC236}">
                  <a16:creationId xmlns:a16="http://schemas.microsoft.com/office/drawing/2014/main" id="{BBDA610B-EC9F-5439-D524-3A144A6DD23E}"/>
                </a:ext>
              </a:extLst>
            </p:cNvPr>
            <p:cNvSpPr/>
            <p:nvPr/>
          </p:nvSpPr>
          <p:spPr>
            <a:xfrm>
              <a:off x="2113713" y="2642849"/>
              <a:ext cx="6400799" cy="1378945"/>
            </a:xfrm>
            <a:prstGeom prst="rect">
              <a:avLst/>
            </a:prstGeom>
            <a:solidFill>
              <a:schemeClr val="bg2"/>
            </a:solidFill>
            <a:ln w="28575">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cxnSp>
          <p:nvCxnSpPr>
            <p:cNvPr id="30" name="Straight Connector 29">
              <a:extLst>
                <a:ext uri="{FF2B5EF4-FFF2-40B4-BE49-F238E27FC236}">
                  <a16:creationId xmlns:a16="http://schemas.microsoft.com/office/drawing/2014/main" id="{40B9442F-E0AA-7D4C-BC26-58629BD87F24}"/>
                </a:ext>
              </a:extLst>
            </p:cNvPr>
            <p:cNvCxnSpPr/>
            <p:nvPr/>
          </p:nvCxnSpPr>
          <p:spPr>
            <a:xfrm>
              <a:off x="2104452" y="4307654"/>
              <a:ext cx="54864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8775E20-2AD0-BF0E-A406-3F36AE52EA14}"/>
                </a:ext>
              </a:extLst>
            </p:cNvPr>
            <p:cNvCxnSpPr/>
            <p:nvPr/>
          </p:nvCxnSpPr>
          <p:spPr>
            <a:xfrm>
              <a:off x="2774183" y="3726787"/>
              <a:ext cx="73152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C6A5468-6BFD-569E-7936-463D59FD365C}"/>
                </a:ext>
              </a:extLst>
            </p:cNvPr>
            <p:cNvCxnSpPr>
              <a:cxnSpLocks/>
            </p:cNvCxnSpPr>
            <p:nvPr/>
          </p:nvCxnSpPr>
          <p:spPr>
            <a:xfrm flipV="1">
              <a:off x="2670271" y="3718544"/>
              <a:ext cx="114423" cy="58521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5DC552B-C1C5-AAD5-A2C1-B2454BAC802A}"/>
                </a:ext>
              </a:extLst>
            </p:cNvPr>
            <p:cNvCxnSpPr/>
            <p:nvPr/>
          </p:nvCxnSpPr>
          <p:spPr>
            <a:xfrm>
              <a:off x="3495194" y="3725989"/>
              <a:ext cx="109307" cy="561378"/>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CBD9037-668D-7C29-F7C6-A2F3AE956E8A}"/>
                </a:ext>
              </a:extLst>
            </p:cNvPr>
            <p:cNvCxnSpPr/>
            <p:nvPr/>
          </p:nvCxnSpPr>
          <p:spPr>
            <a:xfrm>
              <a:off x="3604500" y="4275050"/>
              <a:ext cx="73152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52BEC4-FE9A-5289-07B1-B31F44E58FCB}"/>
                </a:ext>
              </a:extLst>
            </p:cNvPr>
            <p:cNvCxnSpPr>
              <a:cxnSpLocks/>
            </p:cNvCxnSpPr>
            <p:nvPr/>
          </p:nvCxnSpPr>
          <p:spPr>
            <a:xfrm flipV="1">
              <a:off x="4336021" y="3689834"/>
              <a:ext cx="114423" cy="58521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E269189-6975-01C9-3EF4-9BC0C2043B69}"/>
                </a:ext>
              </a:extLst>
            </p:cNvPr>
            <p:cNvCxnSpPr/>
            <p:nvPr/>
          </p:nvCxnSpPr>
          <p:spPr>
            <a:xfrm>
              <a:off x="4450443" y="3689834"/>
              <a:ext cx="73152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1656C18-7BE7-6B0B-004A-CB23F9AB7CAD}"/>
                </a:ext>
              </a:extLst>
            </p:cNvPr>
            <p:cNvCxnSpPr>
              <a:cxnSpLocks/>
            </p:cNvCxnSpPr>
            <p:nvPr/>
          </p:nvCxnSpPr>
          <p:spPr>
            <a:xfrm>
              <a:off x="5181963" y="3688842"/>
              <a:ext cx="151684" cy="155448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2CE5E52-3686-28BE-3F1F-B046C2EECDFD}"/>
                </a:ext>
              </a:extLst>
            </p:cNvPr>
            <p:cNvCxnSpPr/>
            <p:nvPr/>
          </p:nvCxnSpPr>
          <p:spPr>
            <a:xfrm>
              <a:off x="5333647" y="5260209"/>
              <a:ext cx="73152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F257AC3-9625-3CEA-526F-835EBB30CAD6}"/>
                </a:ext>
              </a:extLst>
            </p:cNvPr>
            <p:cNvCxnSpPr>
              <a:cxnSpLocks/>
            </p:cNvCxnSpPr>
            <p:nvPr/>
          </p:nvCxnSpPr>
          <p:spPr>
            <a:xfrm flipV="1">
              <a:off x="6064282" y="2172308"/>
              <a:ext cx="502791" cy="3071015"/>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246C972-FBA1-C89A-7F0C-782EA64D0417}"/>
                </a:ext>
              </a:extLst>
            </p:cNvPr>
            <p:cNvCxnSpPr/>
            <p:nvPr/>
          </p:nvCxnSpPr>
          <p:spPr>
            <a:xfrm>
              <a:off x="6560263" y="2189931"/>
              <a:ext cx="73152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F44FD80-CA38-FEB5-FD2A-16F9523DD11D}"/>
                </a:ext>
              </a:extLst>
            </p:cNvPr>
            <p:cNvCxnSpPr/>
            <p:nvPr/>
          </p:nvCxnSpPr>
          <p:spPr>
            <a:xfrm>
              <a:off x="7296898" y="2187602"/>
              <a:ext cx="109728" cy="64008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903EA08-9744-47A1-755F-4FE09BF28E28}"/>
                </a:ext>
              </a:extLst>
            </p:cNvPr>
            <p:cNvCxnSpPr/>
            <p:nvPr/>
          </p:nvCxnSpPr>
          <p:spPr>
            <a:xfrm>
              <a:off x="7406206" y="2813614"/>
              <a:ext cx="73152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BD9B934-80E2-FAD9-28A4-29946A39431F}"/>
                </a:ext>
              </a:extLst>
            </p:cNvPr>
            <p:cNvCxnSpPr>
              <a:cxnSpLocks/>
            </p:cNvCxnSpPr>
            <p:nvPr/>
          </p:nvCxnSpPr>
          <p:spPr>
            <a:xfrm>
              <a:off x="8138992" y="2813615"/>
              <a:ext cx="289833" cy="141558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DE2204AD-3E9C-84AE-90A0-4525567679E9}"/>
                </a:ext>
              </a:extLst>
            </p:cNvPr>
            <p:cNvSpPr txBox="1"/>
            <p:nvPr/>
          </p:nvSpPr>
          <p:spPr>
            <a:xfrm>
              <a:off x="3715771" y="5926744"/>
              <a:ext cx="3198867" cy="461665"/>
            </a:xfrm>
            <a:prstGeom prst="rect">
              <a:avLst/>
            </a:prstGeom>
            <a:noFill/>
          </p:spPr>
          <p:txBody>
            <a:bodyPr wrap="square" rtlCol="0">
              <a:spAutoFit/>
            </a:bodyPr>
            <a:lstStyle/>
            <a:p>
              <a:pPr algn="ctr"/>
              <a:r>
                <a:rPr lang="en-US" sz="2400" b="1" dirty="0">
                  <a:solidFill>
                    <a:srgbClr val="2F538F"/>
                  </a:solidFill>
                  <a:latin typeface="Helvetica" panose="020B0604020202020204" pitchFamily="34" charset="0"/>
                  <a:cs typeface="Helvetica" panose="020B0604020202020204" pitchFamily="34" charset="0"/>
                </a:rPr>
                <a:t>Track Distance (km)</a:t>
              </a:r>
            </a:p>
          </p:txBody>
        </p:sp>
        <p:cxnSp>
          <p:nvCxnSpPr>
            <p:cNvPr id="45" name="Straight Connector 44">
              <a:extLst>
                <a:ext uri="{FF2B5EF4-FFF2-40B4-BE49-F238E27FC236}">
                  <a16:creationId xmlns:a16="http://schemas.microsoft.com/office/drawing/2014/main" id="{F0E7AA22-EBCE-F391-FBE5-26B3DAABAF9E}"/>
                </a:ext>
              </a:extLst>
            </p:cNvPr>
            <p:cNvCxnSpPr/>
            <p:nvPr/>
          </p:nvCxnSpPr>
          <p:spPr>
            <a:xfrm>
              <a:off x="7332635" y="2173534"/>
              <a:ext cx="1188720" cy="0"/>
            </a:xfrm>
            <a:prstGeom prst="line">
              <a:avLst/>
            </a:prstGeom>
            <a:ln w="28575">
              <a:solidFill>
                <a:srgbClr val="2F528F"/>
              </a:solidFill>
              <a:prstDash val="sysDot"/>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4CB0265D-8AC9-59C3-E377-231A714DFC42}"/>
                </a:ext>
              </a:extLst>
            </p:cNvPr>
            <p:cNvSpPr txBox="1"/>
            <p:nvPr/>
          </p:nvSpPr>
          <p:spPr>
            <a:xfrm>
              <a:off x="8456429" y="1959298"/>
              <a:ext cx="2767673" cy="307777"/>
            </a:xfrm>
            <a:prstGeom prst="rect">
              <a:avLst/>
            </a:prstGeom>
            <a:noFill/>
          </p:spPr>
          <p:txBody>
            <a:bodyPr wrap="square" rtlCol="0">
              <a:spAutoFit/>
            </a:bodyPr>
            <a:lstStyle/>
            <a:p>
              <a:r>
                <a:rPr lang="en-US" sz="1400" b="1" dirty="0">
                  <a:solidFill>
                    <a:srgbClr val="2F538F"/>
                  </a:solidFill>
                  <a:latin typeface="Helvetica" panose="020B0604020202020204" pitchFamily="34" charset="0"/>
                  <a:cs typeface="Helvetica" panose="020B0604020202020204" pitchFamily="34" charset="0"/>
                </a:rPr>
                <a:t>Above Cloud Top (ACT)</a:t>
              </a:r>
            </a:p>
          </p:txBody>
        </p:sp>
        <p:sp>
          <p:nvSpPr>
            <p:cNvPr id="47" name="TextBox 46">
              <a:extLst>
                <a:ext uri="{FF2B5EF4-FFF2-40B4-BE49-F238E27FC236}">
                  <a16:creationId xmlns:a16="http://schemas.microsoft.com/office/drawing/2014/main" id="{F644B5EB-E999-4645-C55B-7B0F9103534B}"/>
                </a:ext>
              </a:extLst>
            </p:cNvPr>
            <p:cNvSpPr txBox="1"/>
            <p:nvPr/>
          </p:nvSpPr>
          <p:spPr>
            <a:xfrm>
              <a:off x="8462872" y="2607146"/>
              <a:ext cx="2885450" cy="307777"/>
            </a:xfrm>
            <a:prstGeom prst="rect">
              <a:avLst/>
            </a:prstGeom>
            <a:noFill/>
          </p:spPr>
          <p:txBody>
            <a:bodyPr wrap="square" rtlCol="0">
              <a:spAutoFit/>
            </a:bodyPr>
            <a:lstStyle/>
            <a:p>
              <a:r>
                <a:rPr lang="en-US" sz="1400" b="1" dirty="0">
                  <a:solidFill>
                    <a:srgbClr val="2F538F"/>
                  </a:solidFill>
                  <a:latin typeface="Helvetica" panose="020B0604020202020204" pitchFamily="34" charset="0"/>
                  <a:cs typeface="Helvetica" panose="020B0604020202020204" pitchFamily="34" charset="0"/>
                </a:rPr>
                <a:t>Below Cloud Top (BCT)</a:t>
              </a:r>
            </a:p>
          </p:txBody>
        </p:sp>
        <p:cxnSp>
          <p:nvCxnSpPr>
            <p:cNvPr id="48" name="Straight Connector 47">
              <a:extLst>
                <a:ext uri="{FF2B5EF4-FFF2-40B4-BE49-F238E27FC236}">
                  <a16:creationId xmlns:a16="http://schemas.microsoft.com/office/drawing/2014/main" id="{57DD3660-0B7A-29D8-0308-FC100DA966D1}"/>
                </a:ext>
              </a:extLst>
            </p:cNvPr>
            <p:cNvCxnSpPr/>
            <p:nvPr/>
          </p:nvCxnSpPr>
          <p:spPr>
            <a:xfrm>
              <a:off x="8138991" y="2803575"/>
              <a:ext cx="384048" cy="0"/>
            </a:xfrm>
            <a:prstGeom prst="line">
              <a:avLst/>
            </a:prstGeom>
            <a:ln w="28575">
              <a:solidFill>
                <a:srgbClr val="2F528F"/>
              </a:solidFill>
              <a:prstDash val="sysDot"/>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33D80E42-A9E0-7E66-66D1-51DE222D7F0E}"/>
                </a:ext>
              </a:extLst>
            </p:cNvPr>
            <p:cNvSpPr txBox="1"/>
            <p:nvPr/>
          </p:nvSpPr>
          <p:spPr>
            <a:xfrm>
              <a:off x="8475579" y="3504178"/>
              <a:ext cx="2966168" cy="307777"/>
            </a:xfrm>
            <a:prstGeom prst="rect">
              <a:avLst/>
            </a:prstGeom>
            <a:noFill/>
          </p:spPr>
          <p:txBody>
            <a:bodyPr wrap="square" rtlCol="0">
              <a:spAutoFit/>
            </a:bodyPr>
            <a:lstStyle/>
            <a:p>
              <a:r>
                <a:rPr lang="en-US" sz="1400" b="1" dirty="0">
                  <a:solidFill>
                    <a:srgbClr val="2F538F"/>
                  </a:solidFill>
                  <a:latin typeface="Helvetica" panose="020B0604020202020204" pitchFamily="34" charset="0"/>
                  <a:cs typeface="Helvetica" panose="020B0604020202020204" pitchFamily="34" charset="0"/>
                </a:rPr>
                <a:t>Above Cloud Base (ACB)</a:t>
              </a:r>
            </a:p>
          </p:txBody>
        </p:sp>
        <p:cxnSp>
          <p:nvCxnSpPr>
            <p:cNvPr id="50" name="Straight Connector 49">
              <a:extLst>
                <a:ext uri="{FF2B5EF4-FFF2-40B4-BE49-F238E27FC236}">
                  <a16:creationId xmlns:a16="http://schemas.microsoft.com/office/drawing/2014/main" id="{8B9136D9-CF7E-6530-C2EF-A1099683EA6F}"/>
                </a:ext>
              </a:extLst>
            </p:cNvPr>
            <p:cNvCxnSpPr/>
            <p:nvPr/>
          </p:nvCxnSpPr>
          <p:spPr>
            <a:xfrm>
              <a:off x="5333647" y="3689834"/>
              <a:ext cx="3154680" cy="0"/>
            </a:xfrm>
            <a:prstGeom prst="line">
              <a:avLst/>
            </a:prstGeom>
            <a:ln w="28575">
              <a:solidFill>
                <a:srgbClr val="2F528F"/>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D244CCB7-D393-455A-81FD-52DF6EAFEE8F}"/>
                </a:ext>
              </a:extLst>
            </p:cNvPr>
            <p:cNvCxnSpPr/>
            <p:nvPr/>
          </p:nvCxnSpPr>
          <p:spPr>
            <a:xfrm>
              <a:off x="4429423" y="4266849"/>
              <a:ext cx="4114800" cy="0"/>
            </a:xfrm>
            <a:prstGeom prst="line">
              <a:avLst/>
            </a:prstGeom>
            <a:ln w="28575">
              <a:solidFill>
                <a:srgbClr val="2F528F"/>
              </a:solidFill>
              <a:prstDash val="sysDot"/>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5810118D-F23C-B745-2267-19D0A686ECB5}"/>
                </a:ext>
              </a:extLst>
            </p:cNvPr>
            <p:cNvSpPr txBox="1"/>
            <p:nvPr/>
          </p:nvSpPr>
          <p:spPr>
            <a:xfrm>
              <a:off x="8475579" y="4076830"/>
              <a:ext cx="2908304" cy="523220"/>
            </a:xfrm>
            <a:prstGeom prst="rect">
              <a:avLst/>
            </a:prstGeom>
            <a:noFill/>
          </p:spPr>
          <p:txBody>
            <a:bodyPr wrap="square" rtlCol="0">
              <a:spAutoFit/>
            </a:bodyPr>
            <a:lstStyle/>
            <a:p>
              <a:r>
                <a:rPr lang="en-US" sz="1400" b="1" dirty="0">
                  <a:solidFill>
                    <a:srgbClr val="2F538F"/>
                  </a:solidFill>
                  <a:latin typeface="Helvetica" panose="020B0604020202020204" pitchFamily="34" charset="0"/>
                  <a:cs typeface="Helvetica" panose="020B0604020202020204" pitchFamily="34" charset="0"/>
                </a:rPr>
                <a:t>Below Cloud Base </a:t>
              </a:r>
            </a:p>
            <a:p>
              <a:r>
                <a:rPr lang="en-US" sz="1400" b="1" dirty="0">
                  <a:solidFill>
                    <a:srgbClr val="2F538F"/>
                  </a:solidFill>
                  <a:latin typeface="Helvetica" panose="020B0604020202020204" pitchFamily="34" charset="0"/>
                  <a:cs typeface="Helvetica" panose="020B0604020202020204" pitchFamily="34" charset="0"/>
                </a:rPr>
                <a:t>(BCB)</a:t>
              </a:r>
            </a:p>
          </p:txBody>
        </p:sp>
        <p:cxnSp>
          <p:nvCxnSpPr>
            <p:cNvPr id="53" name="Straight Connector 52">
              <a:extLst>
                <a:ext uri="{FF2B5EF4-FFF2-40B4-BE49-F238E27FC236}">
                  <a16:creationId xmlns:a16="http://schemas.microsoft.com/office/drawing/2014/main" id="{0E311E65-2008-6F7E-8E49-C54085F26D46}"/>
                </a:ext>
              </a:extLst>
            </p:cNvPr>
            <p:cNvCxnSpPr/>
            <p:nvPr/>
          </p:nvCxnSpPr>
          <p:spPr>
            <a:xfrm>
              <a:off x="6281019" y="5211299"/>
              <a:ext cx="2194560" cy="0"/>
            </a:xfrm>
            <a:prstGeom prst="line">
              <a:avLst/>
            </a:prstGeom>
            <a:ln w="28575">
              <a:solidFill>
                <a:srgbClr val="2F528F"/>
              </a:solidFill>
              <a:prstDash val="sysDot"/>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E6322F7C-B889-51DA-8A79-595BE2C8F608}"/>
                </a:ext>
              </a:extLst>
            </p:cNvPr>
            <p:cNvSpPr txBox="1"/>
            <p:nvPr/>
          </p:nvSpPr>
          <p:spPr>
            <a:xfrm>
              <a:off x="8479887" y="5002145"/>
              <a:ext cx="3043444" cy="523220"/>
            </a:xfrm>
            <a:prstGeom prst="rect">
              <a:avLst/>
            </a:prstGeom>
            <a:noFill/>
          </p:spPr>
          <p:txBody>
            <a:bodyPr wrap="square" rtlCol="0">
              <a:spAutoFit/>
            </a:bodyPr>
            <a:lstStyle/>
            <a:p>
              <a:r>
                <a:rPr lang="en-US" sz="1400" b="1" dirty="0">
                  <a:solidFill>
                    <a:srgbClr val="2F538F"/>
                  </a:solidFill>
                  <a:latin typeface="Helvetica" panose="020B0604020202020204" pitchFamily="34" charset="0"/>
                  <a:cs typeface="Helvetica" panose="020B0604020202020204" pitchFamily="34" charset="0"/>
                </a:rPr>
                <a:t>Minimum Altitude </a:t>
              </a:r>
            </a:p>
            <a:p>
              <a:r>
                <a:rPr lang="en-US" sz="1400" b="1" dirty="0">
                  <a:solidFill>
                    <a:srgbClr val="2F538F"/>
                  </a:solidFill>
                  <a:latin typeface="Helvetica" panose="020B0604020202020204" pitchFamily="34" charset="0"/>
                  <a:cs typeface="Helvetica" panose="020B0604020202020204" pitchFamily="34" charset="0"/>
                </a:rPr>
                <a:t>(</a:t>
              </a:r>
              <a:r>
                <a:rPr lang="en-US" sz="1400" b="1" dirty="0" err="1">
                  <a:solidFill>
                    <a:srgbClr val="2F538F"/>
                  </a:solidFill>
                  <a:latin typeface="Helvetica" panose="020B0604020202020204" pitchFamily="34" charset="0"/>
                  <a:cs typeface="Helvetica" panose="020B0604020202020204" pitchFamily="34" charset="0"/>
                </a:rPr>
                <a:t>MinAlt</a:t>
              </a:r>
              <a:r>
                <a:rPr lang="en-US" sz="1400" b="1" dirty="0">
                  <a:solidFill>
                    <a:srgbClr val="2F538F"/>
                  </a:solidFill>
                  <a:latin typeface="Helvetica" panose="020B0604020202020204" pitchFamily="34" charset="0"/>
                  <a:cs typeface="Helvetica" panose="020B0604020202020204" pitchFamily="34" charset="0"/>
                </a:rPr>
                <a:t>)</a:t>
              </a:r>
            </a:p>
          </p:txBody>
        </p:sp>
        <p:sp>
          <p:nvSpPr>
            <p:cNvPr id="55" name="TextBox 54">
              <a:extLst>
                <a:ext uri="{FF2B5EF4-FFF2-40B4-BE49-F238E27FC236}">
                  <a16:creationId xmlns:a16="http://schemas.microsoft.com/office/drawing/2014/main" id="{202A7DE3-91C4-0E86-7A63-1BC29E7F7C57}"/>
                </a:ext>
              </a:extLst>
            </p:cNvPr>
            <p:cNvSpPr txBox="1"/>
            <p:nvPr/>
          </p:nvSpPr>
          <p:spPr>
            <a:xfrm>
              <a:off x="1807497" y="5599098"/>
              <a:ext cx="613314" cy="400110"/>
            </a:xfrm>
            <a:prstGeom prst="rect">
              <a:avLst/>
            </a:prstGeom>
            <a:noFill/>
          </p:spPr>
          <p:txBody>
            <a:bodyPr wrap="square" rtlCol="0">
              <a:spAutoFit/>
            </a:bodyPr>
            <a:lstStyle/>
            <a:p>
              <a:pPr algn="ctr"/>
              <a:r>
                <a:rPr lang="en-US" sz="2000" b="1" dirty="0">
                  <a:solidFill>
                    <a:srgbClr val="2F538F"/>
                  </a:solidFill>
                  <a:latin typeface="Helvetica" panose="020B0604020202020204" pitchFamily="34" charset="0"/>
                  <a:cs typeface="Helvetica" panose="020B0604020202020204" pitchFamily="34" charset="0"/>
                </a:rPr>
                <a:t>0</a:t>
              </a:r>
            </a:p>
          </p:txBody>
        </p:sp>
        <p:pic>
          <p:nvPicPr>
            <p:cNvPr id="56" name="Picture 4">
              <a:extLst>
                <a:ext uri="{FF2B5EF4-FFF2-40B4-BE49-F238E27FC236}">
                  <a16:creationId xmlns:a16="http://schemas.microsoft.com/office/drawing/2014/main" id="{B86999FA-E112-76E7-3179-55D63EF63E47}"/>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097183" y="5018575"/>
              <a:ext cx="1188720" cy="266168"/>
            </a:xfrm>
            <a:prstGeom prst="rect">
              <a:avLst/>
            </a:prstGeom>
            <a:noFill/>
            <a:extLst>
              <a:ext uri="{909E8E84-426E-40DD-AFC4-6F175D3DCCD1}">
                <a14:hiddenFill xmlns:a14="http://schemas.microsoft.com/office/drawing/2010/main">
                  <a:solidFill>
                    <a:srgbClr val="FFFFFF"/>
                  </a:solidFill>
                </a14:hiddenFill>
              </a:ext>
            </a:extLst>
          </p:spPr>
        </p:pic>
        <p:grpSp>
          <p:nvGrpSpPr>
            <p:cNvPr id="57" name="Google Shape;184;p9">
              <a:extLst>
                <a:ext uri="{FF2B5EF4-FFF2-40B4-BE49-F238E27FC236}">
                  <a16:creationId xmlns:a16="http://schemas.microsoft.com/office/drawing/2014/main" id="{F3F41853-BFCB-F394-E8D8-580853CD641D}"/>
                </a:ext>
              </a:extLst>
            </p:cNvPr>
            <p:cNvGrpSpPr>
              <a:grpSpLocks noChangeAspect="1"/>
            </p:cNvGrpSpPr>
            <p:nvPr/>
          </p:nvGrpSpPr>
          <p:grpSpPr>
            <a:xfrm>
              <a:off x="4453900" y="1584618"/>
              <a:ext cx="242570" cy="548640"/>
              <a:chOff x="7360435" y="1412322"/>
              <a:chExt cx="189535" cy="428685"/>
            </a:xfrm>
          </p:grpSpPr>
          <p:sp>
            <p:nvSpPr>
              <p:cNvPr id="63" name="Google Shape;185;p9">
                <a:extLst>
                  <a:ext uri="{FF2B5EF4-FFF2-40B4-BE49-F238E27FC236}">
                    <a16:creationId xmlns:a16="http://schemas.microsoft.com/office/drawing/2014/main" id="{BB6D1C1D-C95C-0097-C5C1-2C38A9B1E144}"/>
                  </a:ext>
                </a:extLst>
              </p:cNvPr>
              <p:cNvSpPr/>
              <p:nvPr/>
            </p:nvSpPr>
            <p:spPr>
              <a:xfrm rot="8332113">
                <a:off x="7386248" y="1441609"/>
                <a:ext cx="137908" cy="130227"/>
              </a:xfrm>
              <a:custGeom>
                <a:avLst/>
                <a:gdLst/>
                <a:ahLst/>
                <a:cxnLst/>
                <a:rect l="l" t="t" r="r" b="b"/>
                <a:pathLst>
                  <a:path w="305314" h="301586" extrusionOk="0">
                    <a:moveTo>
                      <a:pt x="1" y="150836"/>
                    </a:moveTo>
                    <a:cubicBezTo>
                      <a:pt x="1" y="67579"/>
                      <a:pt x="25633" y="0"/>
                      <a:pt x="109943" y="0"/>
                    </a:cubicBezTo>
                    <a:lnTo>
                      <a:pt x="305314" y="86"/>
                    </a:lnTo>
                    <a:cubicBezTo>
                      <a:pt x="305314" y="50336"/>
                      <a:pt x="295036" y="165228"/>
                      <a:pt x="295036" y="215478"/>
                    </a:cubicBezTo>
                    <a:cubicBezTo>
                      <a:pt x="295036" y="298735"/>
                      <a:pt x="236967" y="301586"/>
                      <a:pt x="152657" y="301586"/>
                    </a:cubicBezTo>
                    <a:cubicBezTo>
                      <a:pt x="68347" y="301586"/>
                      <a:pt x="0" y="234093"/>
                      <a:pt x="0" y="150836"/>
                    </a:cubicBezTo>
                    <a:lnTo>
                      <a:pt x="1" y="150836"/>
                    </a:lnTo>
                    <a:close/>
                  </a:path>
                </a:pathLst>
              </a:custGeom>
              <a:solidFill>
                <a:srgbClr val="FFC000"/>
              </a:solidFill>
              <a:ln w="254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2400"/>
                </a:pPr>
                <a:endParaRPr sz="2400" b="1">
                  <a:solidFill>
                    <a:srgbClr val="FFFFFF"/>
                  </a:solidFill>
                  <a:latin typeface="Arial"/>
                  <a:ea typeface="Arial"/>
                  <a:cs typeface="Arial"/>
                  <a:sym typeface="Arial"/>
                </a:endParaRPr>
              </a:p>
            </p:txBody>
          </p:sp>
          <p:sp>
            <p:nvSpPr>
              <p:cNvPr id="64" name="Google Shape;186;p9">
                <a:extLst>
                  <a:ext uri="{FF2B5EF4-FFF2-40B4-BE49-F238E27FC236}">
                    <a16:creationId xmlns:a16="http://schemas.microsoft.com/office/drawing/2014/main" id="{B3A649F4-426C-860C-2FF7-150D0B05C72B}"/>
                  </a:ext>
                </a:extLst>
              </p:cNvPr>
              <p:cNvSpPr/>
              <p:nvPr/>
            </p:nvSpPr>
            <p:spPr>
              <a:xfrm rot="336264">
                <a:off x="7411687" y="1656626"/>
                <a:ext cx="45719" cy="182585"/>
              </a:xfrm>
              <a:prstGeom prst="rect">
                <a:avLst/>
              </a:prstGeom>
              <a:solidFill>
                <a:srgbClr val="000000"/>
              </a:solidFill>
              <a:ln w="254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2400"/>
                </a:pPr>
                <a:endParaRPr sz="2400" b="1">
                  <a:solidFill>
                    <a:srgbClr val="FFFFFF"/>
                  </a:solidFill>
                  <a:latin typeface="Arial"/>
                  <a:ea typeface="Arial"/>
                  <a:cs typeface="Arial"/>
                  <a:sym typeface="Arial"/>
                </a:endParaRPr>
              </a:p>
            </p:txBody>
          </p:sp>
          <p:cxnSp>
            <p:nvCxnSpPr>
              <p:cNvPr id="65" name="Google Shape;187;p9">
                <a:extLst>
                  <a:ext uri="{FF2B5EF4-FFF2-40B4-BE49-F238E27FC236}">
                    <a16:creationId xmlns:a16="http://schemas.microsoft.com/office/drawing/2014/main" id="{E3521383-716B-25ED-01D1-A8C338770E59}"/>
                  </a:ext>
                </a:extLst>
              </p:cNvPr>
              <p:cNvCxnSpPr>
                <a:stCxn id="63" idx="2"/>
                <a:endCxn id="64" idx="0"/>
              </p:cNvCxnSpPr>
              <p:nvPr/>
            </p:nvCxnSpPr>
            <p:spPr>
              <a:xfrm flipH="1">
                <a:off x="7443462" y="1600962"/>
                <a:ext cx="2700" cy="56100"/>
              </a:xfrm>
              <a:prstGeom prst="straightConnector1">
                <a:avLst/>
              </a:prstGeom>
              <a:noFill/>
              <a:ln w="12700" cap="flat" cmpd="sng">
                <a:solidFill>
                  <a:srgbClr val="000000"/>
                </a:solidFill>
                <a:prstDash val="solid"/>
                <a:round/>
                <a:headEnd type="none" w="sm" len="sm"/>
                <a:tailEnd type="none" w="sm" len="sm"/>
              </a:ln>
            </p:spPr>
          </p:cxnSp>
        </p:grpSp>
        <p:sp>
          <p:nvSpPr>
            <p:cNvPr id="58" name="Google Shape;183;p9">
              <a:extLst>
                <a:ext uri="{FF2B5EF4-FFF2-40B4-BE49-F238E27FC236}">
                  <a16:creationId xmlns:a16="http://schemas.microsoft.com/office/drawing/2014/main" id="{BA048056-69F4-DC84-476F-CF84BE904468}"/>
                </a:ext>
              </a:extLst>
            </p:cNvPr>
            <p:cNvSpPr>
              <a:spLocks noChangeAspect="1"/>
            </p:cNvSpPr>
            <p:nvPr/>
          </p:nvSpPr>
          <p:spPr>
            <a:xfrm>
              <a:off x="5472421" y="1462259"/>
              <a:ext cx="410124" cy="3749040"/>
            </a:xfrm>
            <a:prstGeom prst="triangle">
              <a:avLst>
                <a:gd name="adj" fmla="val 50000"/>
              </a:avLst>
            </a:prstGeom>
            <a:solidFill>
              <a:srgbClr val="FF0000">
                <a:alpha val="40000"/>
              </a:srgbClr>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algn="ctr">
                <a:buClr>
                  <a:schemeClr val="dk1"/>
                </a:buClr>
                <a:buSzPts val="2400"/>
              </a:pPr>
              <a:endParaRPr sz="2400" b="1">
                <a:solidFill>
                  <a:srgbClr val="FFFFFF"/>
                </a:solidFill>
                <a:latin typeface="Arial"/>
                <a:ea typeface="Arial"/>
                <a:cs typeface="Arial"/>
                <a:sym typeface="Arial"/>
              </a:endParaRPr>
            </a:p>
          </p:txBody>
        </p:sp>
        <p:sp>
          <p:nvSpPr>
            <p:cNvPr id="59" name="Arrow: Down 58">
              <a:extLst>
                <a:ext uri="{FF2B5EF4-FFF2-40B4-BE49-F238E27FC236}">
                  <a16:creationId xmlns:a16="http://schemas.microsoft.com/office/drawing/2014/main" id="{BE331DC5-75A7-5FEE-E5AE-E627C185E0A6}"/>
                </a:ext>
              </a:extLst>
            </p:cNvPr>
            <p:cNvSpPr/>
            <p:nvPr/>
          </p:nvSpPr>
          <p:spPr>
            <a:xfrm>
              <a:off x="4416782" y="2259736"/>
              <a:ext cx="182880" cy="36576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7AC232DD-70A1-69A8-74DC-9D0D90C3A192}"/>
                </a:ext>
              </a:extLst>
            </p:cNvPr>
            <p:cNvSpPr txBox="1"/>
            <p:nvPr/>
          </p:nvSpPr>
          <p:spPr>
            <a:xfrm>
              <a:off x="2261465" y="4814107"/>
              <a:ext cx="1970136" cy="461665"/>
            </a:xfrm>
            <a:prstGeom prst="rect">
              <a:avLst/>
            </a:prstGeom>
            <a:noFill/>
          </p:spPr>
          <p:txBody>
            <a:bodyPr wrap="square" rtlCol="0">
              <a:spAutoFit/>
            </a:bodyPr>
            <a:lstStyle/>
            <a:p>
              <a:pPr algn="ctr"/>
              <a:r>
                <a:rPr lang="en-US" sz="2400" dirty="0"/>
                <a:t>HU-25 Falcon</a:t>
              </a:r>
            </a:p>
          </p:txBody>
        </p:sp>
        <p:pic>
          <p:nvPicPr>
            <p:cNvPr id="61" name="Picture 8">
              <a:extLst>
                <a:ext uri="{FF2B5EF4-FFF2-40B4-BE49-F238E27FC236}">
                  <a16:creationId xmlns:a16="http://schemas.microsoft.com/office/drawing/2014/main" id="{2FA3470B-05D9-8B35-0971-63D9DC2E32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4864" y="744306"/>
              <a:ext cx="1548560" cy="1005840"/>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D4E40675-0262-A860-DF85-5C41DC31C8EC}"/>
                </a:ext>
              </a:extLst>
            </p:cNvPr>
            <p:cNvSpPr txBox="1"/>
            <p:nvPr/>
          </p:nvSpPr>
          <p:spPr>
            <a:xfrm>
              <a:off x="5709376" y="1130283"/>
              <a:ext cx="2927971" cy="461665"/>
            </a:xfrm>
            <a:prstGeom prst="rect">
              <a:avLst/>
            </a:prstGeom>
            <a:noFill/>
          </p:spPr>
          <p:txBody>
            <a:bodyPr wrap="square" rtlCol="0">
              <a:spAutoFit/>
            </a:bodyPr>
            <a:lstStyle/>
            <a:p>
              <a:pPr algn="ctr"/>
              <a:r>
                <a:rPr lang="en-US" sz="2400" dirty="0"/>
                <a:t>King Air: ~9 km</a:t>
              </a:r>
            </a:p>
          </p:txBody>
        </p:sp>
      </p:grpSp>
    </p:spTree>
    <p:extLst>
      <p:ext uri="{BB962C8B-B14F-4D97-AF65-F5344CB8AC3E}">
        <p14:creationId xmlns:p14="http://schemas.microsoft.com/office/powerpoint/2010/main" val="19636186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D608A-4BD4-46AA-BBB9-748D29EFD9DB}"/>
              </a:ext>
            </a:extLst>
          </p:cNvPr>
          <p:cNvSpPr>
            <a:spLocks noGrp="1"/>
          </p:cNvSpPr>
          <p:nvPr>
            <p:ph type="title"/>
          </p:nvPr>
        </p:nvSpPr>
        <p:spPr/>
        <p:txBody>
          <a:bodyPr/>
          <a:lstStyle/>
          <a:p>
            <a:r>
              <a:rPr lang="en-US" sz="4000" dirty="0"/>
              <a:t>Data Workshop Review</a:t>
            </a:r>
            <a:endParaRPr lang="en-US" dirty="0"/>
          </a:p>
        </p:txBody>
      </p:sp>
      <p:sp>
        <p:nvSpPr>
          <p:cNvPr id="3" name="Slide Number Placeholder 2">
            <a:extLst>
              <a:ext uri="{FF2B5EF4-FFF2-40B4-BE49-F238E27FC236}">
                <a16:creationId xmlns:a16="http://schemas.microsoft.com/office/drawing/2014/main" id="{58ABC920-36CF-4355-9F20-2343B2780ABF}"/>
              </a:ext>
            </a:extLst>
          </p:cNvPr>
          <p:cNvSpPr>
            <a:spLocks noGrp="1"/>
          </p:cNvSpPr>
          <p:nvPr>
            <p:ph type="sldNum" sz="quarter" idx="10"/>
          </p:nvPr>
        </p:nvSpPr>
        <p:spPr/>
        <p:txBody>
          <a:bodyPr/>
          <a:lstStyle/>
          <a:p>
            <a:fld id="{EBA0D84A-F8FF-4621-B796-64106E95673B}" type="slidenum">
              <a:rPr lang="en-US" smtClean="0"/>
              <a:t>8</a:t>
            </a:fld>
            <a:endParaRPr lang="en-US"/>
          </a:p>
        </p:txBody>
      </p:sp>
      <p:sp>
        <p:nvSpPr>
          <p:cNvPr id="9" name="TextBox 8">
            <a:extLst>
              <a:ext uri="{FF2B5EF4-FFF2-40B4-BE49-F238E27FC236}">
                <a16:creationId xmlns:a16="http://schemas.microsoft.com/office/drawing/2014/main" id="{F5363F4C-298E-4D9E-84E2-10FFC3DED6A5}"/>
              </a:ext>
            </a:extLst>
          </p:cNvPr>
          <p:cNvSpPr txBox="1"/>
          <p:nvPr/>
        </p:nvSpPr>
        <p:spPr>
          <a:xfrm>
            <a:off x="7387497" y="964905"/>
            <a:ext cx="4722776" cy="5509200"/>
          </a:xfrm>
          <a:prstGeom prst="rect">
            <a:avLst/>
          </a:prstGeom>
          <a:noFill/>
        </p:spPr>
        <p:txBody>
          <a:bodyPr wrap="square">
            <a:spAutoFit/>
          </a:bodyPr>
          <a:lstStyle/>
          <a:p>
            <a:r>
              <a:rPr lang="en-US" sz="3200" dirty="0"/>
              <a:t>A detailed presentation of the ACTIVATE methodology and data products is available at our 2021 open data workshop website: </a:t>
            </a:r>
            <a:r>
              <a:rPr lang="en-US" sz="3200" dirty="0">
                <a:hlinkClick r:id="rId2"/>
              </a:rPr>
              <a:t>Virtual ACTIVATE Data Workshop (2021)</a:t>
            </a:r>
            <a:r>
              <a:rPr lang="en-US" sz="3200" dirty="0"/>
              <a:t> – (</a:t>
            </a:r>
            <a:r>
              <a:rPr lang="en-US" sz="3200" dirty="0">
                <a:hlinkClick r:id="rId2"/>
              </a:rPr>
              <a:t>https://www-air.larc.nasa.gov/missions/activate/docs/data_workshop/Oct2021.html</a:t>
            </a:r>
            <a:r>
              <a:rPr lang="en-US" sz="3200" dirty="0"/>
              <a:t>)</a:t>
            </a:r>
          </a:p>
        </p:txBody>
      </p:sp>
      <p:pic>
        <p:nvPicPr>
          <p:cNvPr id="5" name="Picture 4">
            <a:extLst>
              <a:ext uri="{FF2B5EF4-FFF2-40B4-BE49-F238E27FC236}">
                <a16:creationId xmlns:a16="http://schemas.microsoft.com/office/drawing/2014/main" id="{60D25C69-FE91-38DE-DF28-ABE7189B82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688" y="959526"/>
            <a:ext cx="6909848" cy="4347334"/>
          </a:xfrm>
          <a:prstGeom prst="rect">
            <a:avLst/>
          </a:prstGeom>
        </p:spPr>
      </p:pic>
      <p:sp>
        <p:nvSpPr>
          <p:cNvPr id="6" name="Title 1">
            <a:extLst>
              <a:ext uri="{FF2B5EF4-FFF2-40B4-BE49-F238E27FC236}">
                <a16:creationId xmlns:a16="http://schemas.microsoft.com/office/drawing/2014/main" id="{289477FA-048A-9B21-B554-CAAD486488D1}"/>
              </a:ext>
            </a:extLst>
          </p:cNvPr>
          <p:cNvSpPr txBox="1">
            <a:spLocks/>
          </p:cNvSpPr>
          <p:nvPr/>
        </p:nvSpPr>
        <p:spPr>
          <a:xfrm>
            <a:off x="81727" y="5192560"/>
            <a:ext cx="7189537" cy="1690062"/>
          </a:xfrm>
          <a:prstGeom prst="rect">
            <a:avLst/>
          </a:prstGeom>
        </p:spPr>
        <p:txBody>
          <a:bodyPr anchor="ctr">
            <a:normAutofit/>
          </a:bodyPr>
          <a:lstStyle>
            <a:lvl1pPr algn="l" defTabSz="914400" rtl="0" eaLnBrk="1" latinLnBrk="0" hangingPunct="1">
              <a:lnSpc>
                <a:spcPct val="90000"/>
              </a:lnSpc>
              <a:spcBef>
                <a:spcPct val="0"/>
              </a:spcBef>
              <a:buNone/>
              <a:defRPr sz="4000" kern="1200">
                <a:solidFill>
                  <a:schemeClr val="bg1"/>
                </a:solidFill>
                <a:latin typeface="+mj-lt"/>
                <a:ea typeface="+mj-ea"/>
                <a:cs typeface="+mj-cs"/>
              </a:defRPr>
            </a:lvl1pPr>
          </a:lstStyle>
          <a:p>
            <a:pPr algn="ctr"/>
            <a:r>
              <a:rPr lang="en-US" sz="2400" b="1" u="sng" dirty="0">
                <a:solidFill>
                  <a:schemeClr val="tx1"/>
                </a:solidFill>
              </a:rPr>
              <a:t>A</a:t>
            </a:r>
            <a:r>
              <a:rPr lang="en-US" sz="2400" b="1" dirty="0">
                <a:solidFill>
                  <a:schemeClr val="tx1"/>
                </a:solidFill>
              </a:rPr>
              <a:t>erosol </a:t>
            </a:r>
            <a:r>
              <a:rPr lang="en-US" sz="2400" b="1" u="sng" dirty="0">
                <a:solidFill>
                  <a:schemeClr val="tx1"/>
                </a:solidFill>
              </a:rPr>
              <a:t>C</a:t>
            </a:r>
            <a:r>
              <a:rPr lang="en-US" sz="2400" b="1" dirty="0">
                <a:solidFill>
                  <a:schemeClr val="tx1"/>
                </a:solidFill>
              </a:rPr>
              <a:t>loud </a:t>
            </a:r>
            <a:r>
              <a:rPr lang="en-US" sz="2400" b="1" dirty="0" err="1">
                <a:solidFill>
                  <a:schemeClr val="tx1"/>
                </a:solidFill>
              </a:rPr>
              <a:t>me</a:t>
            </a:r>
            <a:r>
              <a:rPr lang="en-US" sz="2400" b="1" u="sng" dirty="0" err="1">
                <a:solidFill>
                  <a:schemeClr val="tx1"/>
                </a:solidFill>
              </a:rPr>
              <a:t>T</a:t>
            </a:r>
            <a:r>
              <a:rPr lang="en-US" sz="2400" b="1" dirty="0" err="1">
                <a:solidFill>
                  <a:schemeClr val="tx1"/>
                </a:solidFill>
              </a:rPr>
              <a:t>eorology</a:t>
            </a:r>
            <a:r>
              <a:rPr lang="en-US" sz="2400" b="1" dirty="0">
                <a:solidFill>
                  <a:schemeClr val="tx1"/>
                </a:solidFill>
              </a:rPr>
              <a:t> </a:t>
            </a:r>
            <a:r>
              <a:rPr lang="en-US" sz="2400" b="1" u="sng" dirty="0">
                <a:solidFill>
                  <a:schemeClr val="tx1"/>
                </a:solidFill>
              </a:rPr>
              <a:t>I</a:t>
            </a:r>
            <a:r>
              <a:rPr lang="en-US" sz="2400" b="1" dirty="0">
                <a:solidFill>
                  <a:schemeClr val="tx1"/>
                </a:solidFill>
              </a:rPr>
              <a:t>nteractions </a:t>
            </a:r>
            <a:r>
              <a:rPr lang="en-US" sz="2400" b="1" dirty="0" err="1">
                <a:solidFill>
                  <a:schemeClr val="tx1"/>
                </a:solidFill>
              </a:rPr>
              <a:t>o</a:t>
            </a:r>
            <a:r>
              <a:rPr lang="en-US" sz="2400" b="1" u="sng" dirty="0" err="1">
                <a:solidFill>
                  <a:schemeClr val="tx1"/>
                </a:solidFill>
              </a:rPr>
              <a:t>V</a:t>
            </a:r>
            <a:r>
              <a:rPr lang="en-US" sz="2400" b="1" dirty="0" err="1">
                <a:solidFill>
                  <a:schemeClr val="tx1"/>
                </a:solidFill>
              </a:rPr>
              <a:t>er</a:t>
            </a:r>
            <a:r>
              <a:rPr lang="en-US" sz="2400" b="1" dirty="0">
                <a:solidFill>
                  <a:schemeClr val="tx1"/>
                </a:solidFill>
              </a:rPr>
              <a:t> the Western </a:t>
            </a:r>
            <a:r>
              <a:rPr lang="en-US" sz="2400" b="1" u="sng" dirty="0">
                <a:solidFill>
                  <a:schemeClr val="tx1"/>
                </a:solidFill>
              </a:rPr>
              <a:t>At</a:t>
            </a:r>
            <a:r>
              <a:rPr lang="en-US" sz="2400" b="1" dirty="0">
                <a:solidFill>
                  <a:schemeClr val="tx1"/>
                </a:solidFill>
              </a:rPr>
              <a:t>lantic </a:t>
            </a:r>
            <a:r>
              <a:rPr lang="en-US" sz="2400" b="1" u="sng" dirty="0">
                <a:solidFill>
                  <a:schemeClr val="tx1"/>
                </a:solidFill>
              </a:rPr>
              <a:t>E</a:t>
            </a:r>
            <a:r>
              <a:rPr lang="en-US" sz="2400" b="1" dirty="0">
                <a:solidFill>
                  <a:schemeClr val="tx1"/>
                </a:solidFill>
              </a:rPr>
              <a:t>xperiment (ACTIVATE)</a:t>
            </a:r>
          </a:p>
        </p:txBody>
      </p:sp>
      <p:sp>
        <p:nvSpPr>
          <p:cNvPr id="10" name="TextBox 9">
            <a:extLst>
              <a:ext uri="{FF2B5EF4-FFF2-40B4-BE49-F238E27FC236}">
                <a16:creationId xmlns:a16="http://schemas.microsoft.com/office/drawing/2014/main" id="{C70C67BD-0EC5-5D62-012D-FAEE4B09228A}"/>
              </a:ext>
            </a:extLst>
          </p:cNvPr>
          <p:cNvSpPr txBox="1"/>
          <p:nvPr/>
        </p:nvSpPr>
        <p:spPr>
          <a:xfrm>
            <a:off x="2132723" y="6377213"/>
            <a:ext cx="6161714" cy="369332"/>
          </a:xfrm>
          <a:prstGeom prst="rect">
            <a:avLst/>
          </a:prstGeom>
          <a:noFill/>
        </p:spPr>
        <p:txBody>
          <a:bodyPr wrap="square">
            <a:spAutoFit/>
          </a:bodyPr>
          <a:lstStyle/>
          <a:p>
            <a:r>
              <a:rPr lang="en-US" dirty="0"/>
              <a:t>https://activate.larc.nasa.gov/</a:t>
            </a:r>
          </a:p>
        </p:txBody>
      </p:sp>
    </p:spTree>
    <p:extLst>
      <p:ext uri="{BB962C8B-B14F-4D97-AF65-F5344CB8AC3E}">
        <p14:creationId xmlns:p14="http://schemas.microsoft.com/office/powerpoint/2010/main" val="41051254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D608A-4BD4-46AA-BBB9-748D29EFD9DB}"/>
              </a:ext>
            </a:extLst>
          </p:cNvPr>
          <p:cNvSpPr>
            <a:spLocks noGrp="1"/>
          </p:cNvSpPr>
          <p:nvPr>
            <p:ph type="title"/>
          </p:nvPr>
        </p:nvSpPr>
        <p:spPr/>
        <p:txBody>
          <a:bodyPr/>
          <a:lstStyle/>
          <a:p>
            <a:r>
              <a:rPr lang="en-US" sz="4000" dirty="0"/>
              <a:t>Data Workshop Review</a:t>
            </a:r>
            <a:endParaRPr lang="en-US" dirty="0"/>
          </a:p>
        </p:txBody>
      </p:sp>
      <p:sp>
        <p:nvSpPr>
          <p:cNvPr id="3" name="Slide Number Placeholder 2">
            <a:extLst>
              <a:ext uri="{FF2B5EF4-FFF2-40B4-BE49-F238E27FC236}">
                <a16:creationId xmlns:a16="http://schemas.microsoft.com/office/drawing/2014/main" id="{58ABC920-36CF-4355-9F20-2343B2780ABF}"/>
              </a:ext>
            </a:extLst>
          </p:cNvPr>
          <p:cNvSpPr>
            <a:spLocks noGrp="1"/>
          </p:cNvSpPr>
          <p:nvPr>
            <p:ph type="sldNum" sz="quarter" idx="10"/>
          </p:nvPr>
        </p:nvSpPr>
        <p:spPr/>
        <p:txBody>
          <a:bodyPr/>
          <a:lstStyle/>
          <a:p>
            <a:fld id="{EBA0D84A-F8FF-4621-B796-64106E95673B}" type="slidenum">
              <a:rPr lang="en-US" smtClean="0"/>
              <a:t>9</a:t>
            </a:fld>
            <a:endParaRPr lang="en-US"/>
          </a:p>
        </p:txBody>
      </p:sp>
      <p:sp>
        <p:nvSpPr>
          <p:cNvPr id="7" name="TextBox 6">
            <a:extLst>
              <a:ext uri="{FF2B5EF4-FFF2-40B4-BE49-F238E27FC236}">
                <a16:creationId xmlns:a16="http://schemas.microsoft.com/office/drawing/2014/main" id="{4DEA68DB-0EDA-1E0B-0B7B-A43EC009A6E0}"/>
              </a:ext>
            </a:extLst>
          </p:cNvPr>
          <p:cNvSpPr txBox="1"/>
          <p:nvPr/>
        </p:nvSpPr>
        <p:spPr>
          <a:xfrm>
            <a:off x="0" y="2978327"/>
            <a:ext cx="12191999" cy="923330"/>
          </a:xfrm>
          <a:prstGeom prst="rect">
            <a:avLst/>
          </a:prstGeom>
          <a:noFill/>
        </p:spPr>
        <p:txBody>
          <a:bodyPr wrap="square">
            <a:spAutoFit/>
          </a:bodyPr>
          <a:lstStyle/>
          <a:p>
            <a:pPr algn="ctr"/>
            <a:r>
              <a:rPr lang="en-US" sz="5400" dirty="0"/>
              <a:t>Example ACTIVATE Flight</a:t>
            </a:r>
          </a:p>
        </p:txBody>
      </p:sp>
    </p:spTree>
    <p:extLst>
      <p:ext uri="{BB962C8B-B14F-4D97-AF65-F5344CB8AC3E}">
        <p14:creationId xmlns:p14="http://schemas.microsoft.com/office/powerpoint/2010/main" val="17373861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D697FAA1-0B09-CC48-BC49-FA788FB41B3F}" vid="{37601143-314E-414C-9412-39A88037B2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3181</TotalTime>
  <Words>1873</Words>
  <Application>Microsoft Office PowerPoint</Application>
  <PresentationFormat>Widescreen</PresentationFormat>
  <Paragraphs>274</Paragraphs>
  <Slides>44</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Arial</vt:lpstr>
      <vt:lpstr>Calibri</vt:lpstr>
      <vt:lpstr>Calibri Light</vt:lpstr>
      <vt:lpstr>Helvetica</vt:lpstr>
      <vt:lpstr>Office Theme</vt:lpstr>
      <vt:lpstr>PowerPoint Presentation</vt:lpstr>
      <vt:lpstr>Overview</vt:lpstr>
      <vt:lpstr>Learning Objectives</vt:lpstr>
      <vt:lpstr>Motivation</vt:lpstr>
      <vt:lpstr>Motivation</vt:lpstr>
      <vt:lpstr>Motivation</vt:lpstr>
      <vt:lpstr>Motivation</vt:lpstr>
      <vt:lpstr>Data Workshop Review</vt:lpstr>
      <vt:lpstr>Data Workshop Review</vt:lpstr>
      <vt:lpstr>Google Colaboratory </vt:lpstr>
      <vt:lpstr>Google Colaboratory </vt:lpstr>
      <vt:lpstr>Google Colaboratory </vt:lpstr>
      <vt:lpstr>Google Colaboratory </vt:lpstr>
      <vt:lpstr>Google Colaboratory </vt:lpstr>
      <vt:lpstr>Google Colaboratory </vt:lpstr>
      <vt:lpstr>Google Colaboratory </vt:lpstr>
      <vt:lpstr>Google Colaboratory </vt:lpstr>
      <vt:lpstr>Google Colaboratory </vt:lpstr>
      <vt:lpstr>ACTIVITY: Google Colab and Drive </vt:lpstr>
      <vt:lpstr>ACTIVATE Data Archive</vt:lpstr>
      <vt:lpstr>ACTIVATE Data Archive</vt:lpstr>
      <vt:lpstr>ACTIVATE Data Archive</vt:lpstr>
      <vt:lpstr>ACTIVATE Data Archive</vt:lpstr>
      <vt:lpstr>ACTIVATE Data Archive</vt:lpstr>
      <vt:lpstr>ACTIVATE Data Archive</vt:lpstr>
      <vt:lpstr>ACTIVATE Data Archive</vt:lpstr>
      <vt:lpstr>ACTIVATE Data Archive</vt:lpstr>
      <vt:lpstr>ACTIVITY: Download the Datasets</vt:lpstr>
      <vt:lpstr>Activity: Python3 Dictionaries</vt:lpstr>
      <vt:lpstr>Activity: Python3 Dictionaries</vt:lpstr>
      <vt:lpstr>Activity: In Situ Data </vt:lpstr>
      <vt:lpstr>Activity: In Situ Data </vt:lpstr>
      <vt:lpstr>Activity: Remote Sensing Data</vt:lpstr>
      <vt:lpstr>Activity: Remote Sensing Data</vt:lpstr>
      <vt:lpstr>Activity: Remote Sensing Data</vt:lpstr>
      <vt:lpstr>Activity: Comparing Flight Tracks</vt:lpstr>
      <vt:lpstr>Activity: Comparing Flight Tracks</vt:lpstr>
      <vt:lpstr>Acknowledgements </vt:lpstr>
      <vt:lpstr>PowerPoint Presentation</vt:lpstr>
      <vt:lpstr>Extra Slides</vt:lpstr>
      <vt:lpstr>Extra Slides</vt:lpstr>
      <vt:lpstr>Extra Slides</vt:lpstr>
      <vt:lpstr>Extra Slides</vt:lpstr>
      <vt:lpstr>Extra Slides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Marvel, Timothy Edward (LARC-E3)[Science Systems &amp; Applications, Inc.]</dc:creator>
  <cp:lastModifiedBy>Mojica, Gabriel (LARC-E301)[Science Systems &amp; Applications, Inc.]</cp:lastModifiedBy>
  <cp:revision>124</cp:revision>
  <dcterms:created xsi:type="dcterms:W3CDTF">2019-10-29T13:24:47Z</dcterms:created>
  <dcterms:modified xsi:type="dcterms:W3CDTF">2022-07-05T19:34:03Z</dcterms:modified>
</cp:coreProperties>
</file>