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notesMasterIdLst>
    <p:notesMasterId r:id="rId9"/>
  </p:notesMasterIdLst>
  <p:sldIdLst>
    <p:sldId id="601" r:id="rId2"/>
    <p:sldId id="1029" r:id="rId3"/>
    <p:sldId id="603" r:id="rId4"/>
    <p:sldId id="1391" r:id="rId5"/>
    <p:sldId id="606" r:id="rId6"/>
    <p:sldId id="1393" r:id="rId7"/>
    <p:sldId id="607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453E"/>
    <a:srgbClr val="842A27"/>
    <a:srgbClr val="FBA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092"/>
    <p:restoredTop sz="88509"/>
  </p:normalViewPr>
  <p:slideViewPr>
    <p:cSldViewPr snapToGrid="0" snapToObjects="1">
      <p:cViewPr varScale="1">
        <p:scale>
          <a:sx n="114" d="100"/>
          <a:sy n="114" d="100"/>
        </p:scale>
        <p:origin x="176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0EC1DB-4A6A-7E42-9545-4D523E54313C}" type="datetimeFigureOut">
              <a:rPr lang="en-US" smtClean="0"/>
              <a:t>9/12/22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1458D-2253-7F47-B8D5-9CF1FC49A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748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E993CE-94B8-1F40-B614-C9F8B639E7F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788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1458D-2253-7F47-B8D5-9CF1FC49AA9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100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1458D-2253-7F47-B8D5-9CF1FC49AA9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728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1458D-2253-7F47-B8D5-9CF1FC49AA9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894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A996B-6299-7C4A-A3D6-4EBC8E5E2768}" type="datetimeFigureOut">
              <a:rPr lang="en-US" smtClean="0"/>
              <a:t>9/12/22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DDF38-7E59-E341-9769-BDE0C3E69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390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A996B-6299-7C4A-A3D6-4EBC8E5E2768}" type="datetimeFigureOut">
              <a:rPr lang="en-US" smtClean="0"/>
              <a:t>9/12/22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DDF38-7E59-E341-9769-BDE0C3E69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629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A996B-6299-7C4A-A3D6-4EBC8E5E2768}" type="datetimeFigureOut">
              <a:rPr lang="en-US" smtClean="0"/>
              <a:t>9/12/22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DDF38-7E59-E341-9769-BDE0C3E69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396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1104144"/>
            <a:ext cx="10393680" cy="646331"/>
          </a:xfrm>
        </p:spPr>
        <p:txBody>
          <a:bodyPr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2271860"/>
            <a:ext cx="10619923" cy="1623008"/>
          </a:xfrm>
        </p:spPr>
        <p:txBody>
          <a:bodyPr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50B79-0DB9-427B-B0C9-301219BB7526}" type="datetime1">
              <a:rPr lang="en-US" smtClean="0"/>
              <a:t>9/12/22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3B2B72-BE74-40B7-948F-1734192F0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3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A996B-6299-7C4A-A3D6-4EBC8E5E2768}" type="datetimeFigureOut">
              <a:rPr lang="en-US" smtClean="0"/>
              <a:t>9/12/22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DDF38-7E59-E341-9769-BDE0C3E69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896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A996B-6299-7C4A-A3D6-4EBC8E5E2768}" type="datetimeFigureOut">
              <a:rPr lang="en-US" smtClean="0"/>
              <a:t>9/12/22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DDF38-7E59-E341-9769-BDE0C3E69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61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A996B-6299-7C4A-A3D6-4EBC8E5E2768}" type="datetimeFigureOut">
              <a:rPr lang="en-US" smtClean="0"/>
              <a:t>9/12/22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DDF38-7E59-E341-9769-BDE0C3E69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958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A996B-6299-7C4A-A3D6-4EBC8E5E2768}" type="datetimeFigureOut">
              <a:rPr lang="en-US" smtClean="0"/>
              <a:t>9/12/22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DDF38-7E59-E341-9769-BDE0C3E69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020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A996B-6299-7C4A-A3D6-4EBC8E5E2768}" type="datetimeFigureOut">
              <a:rPr lang="en-US" smtClean="0"/>
              <a:t>9/12/22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DDF38-7E59-E341-9769-BDE0C3E69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42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A996B-6299-7C4A-A3D6-4EBC8E5E2768}" type="datetimeFigureOut">
              <a:rPr lang="en-US" smtClean="0"/>
              <a:t>9/12/22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DDF38-7E59-E341-9769-BDE0C3E69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799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A996B-6299-7C4A-A3D6-4EBC8E5E2768}" type="datetimeFigureOut">
              <a:rPr lang="en-US" smtClean="0"/>
              <a:t>9/12/22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DDF38-7E59-E341-9769-BDE0C3E69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42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A996B-6299-7C4A-A3D6-4EBC8E5E2768}" type="datetimeFigureOut">
              <a:rPr lang="en-US" smtClean="0"/>
              <a:t>9/12/22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DDF38-7E59-E341-9769-BDE0C3E69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236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5A996B-6299-7C4A-A3D6-4EBC8E5E2768}" type="datetimeFigureOut">
              <a:rPr lang="en-US" smtClean="0"/>
              <a:t>9/12/22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DDF38-7E59-E341-9769-BDE0C3E69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347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doi.org/10.5194/amt-2018-156" TargetMode="External"/><Relationship Id="rId4" Type="http://schemas.openxmlformats.org/officeDocument/2006/relationships/hyperlink" Target="https://doi.org/10.1117/12.2062058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28B5BF1-2032-B74A-8C37-A99C40985D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1000"/>
          </a:blip>
          <a:srcRect l="7154" b="1274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3D983B-3E7D-874A-A726-24CF196B3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79437"/>
            <a:ext cx="7081902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5400" b="1" kern="1200" dirty="0">
                <a:solidFill>
                  <a:schemeClr val="tx1"/>
                </a:solidFill>
                <a:effectLst>
                  <a:outerShdw blurRad="273055" dist="38100" dir="13500000" algn="br" rotWithShape="0">
                    <a:prstClr val="black"/>
                  </a:outerShdw>
                </a:effectLst>
                <a:latin typeface="Helvetica" pitchFamily="2" charset="0"/>
                <a:cs typeface="+mj-cs"/>
              </a:rPr>
              <a:t>GCAS Observations on the JSC G-V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7A94BB7-D1DD-3A88-3885-03DA26098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173" y="4312475"/>
            <a:ext cx="5820726" cy="146202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800" b="1" dirty="0">
                <a:effectLst>
                  <a:outerShdw blurRad="341581" dist="38100" dir="13500000" algn="br" rotWithShape="0">
                    <a:prstClr val="black"/>
                  </a:outerShdw>
                </a:effectLst>
                <a:latin typeface="Helvetica" pitchFamily="2" charset="0"/>
              </a:rPr>
              <a:t>Laura Judd, NASA </a:t>
            </a:r>
            <a:r>
              <a:rPr lang="en-US" sz="1800" b="1" dirty="0" err="1">
                <a:effectLst>
                  <a:outerShdw blurRad="341581" dist="38100" dir="13500000" algn="br" rotWithShape="0">
                    <a:prstClr val="black"/>
                  </a:outerShdw>
                </a:effectLst>
                <a:latin typeface="Helvetica" pitchFamily="2" charset="0"/>
              </a:rPr>
              <a:t>LaRC</a:t>
            </a:r>
            <a:endParaRPr lang="en-US" sz="1800" b="1" dirty="0">
              <a:effectLst>
                <a:outerShdw blurRad="341581" dist="38100" dir="13500000" algn="br" rotWithShape="0">
                  <a:prstClr val="black"/>
                </a:outerShdw>
              </a:effectLst>
              <a:latin typeface="Helvetica" pitchFamily="2" charset="0"/>
            </a:endParaRPr>
          </a:p>
          <a:p>
            <a:pPr marL="0" indent="0">
              <a:buNone/>
            </a:pPr>
            <a:r>
              <a:rPr lang="en-US" sz="1800" b="1" dirty="0">
                <a:effectLst>
                  <a:outerShdw blurRad="341581" dist="38100" dir="13500000" algn="br" rotWithShape="0">
                    <a:prstClr val="black"/>
                  </a:outerShdw>
                </a:effectLst>
                <a:latin typeface="Helvetica" pitchFamily="2" charset="0"/>
              </a:rPr>
              <a:t>Scott </a:t>
            </a:r>
            <a:r>
              <a:rPr lang="en-US" sz="1800" b="1" dirty="0" err="1">
                <a:effectLst>
                  <a:outerShdw blurRad="341581" dist="38100" dir="13500000" algn="br" rotWithShape="0">
                    <a:prstClr val="black"/>
                  </a:outerShdw>
                </a:effectLst>
                <a:latin typeface="Helvetica" pitchFamily="2" charset="0"/>
              </a:rPr>
              <a:t>Janz</a:t>
            </a:r>
            <a:r>
              <a:rPr lang="en-US" sz="1800" b="1" dirty="0">
                <a:effectLst>
                  <a:outerShdw blurRad="341581" dist="38100" dir="13500000" algn="br" rotWithShape="0">
                    <a:prstClr val="black"/>
                  </a:outerShdw>
                </a:effectLst>
                <a:latin typeface="Helvetica" pitchFamily="2" charset="0"/>
              </a:rPr>
              <a:t>, NASA GSFC</a:t>
            </a:r>
          </a:p>
          <a:p>
            <a:pPr marL="0" indent="0">
              <a:buNone/>
            </a:pPr>
            <a:r>
              <a:rPr lang="en-US" sz="1800" b="1" dirty="0">
                <a:effectLst>
                  <a:outerShdw blurRad="341581" dist="38100" dir="13500000" algn="br" rotWithShape="0">
                    <a:prstClr val="black"/>
                  </a:outerShdw>
                </a:effectLst>
                <a:latin typeface="Helvetica" pitchFamily="2" charset="0"/>
              </a:rPr>
              <a:t>Jayne </a:t>
            </a:r>
            <a:r>
              <a:rPr lang="en-US" sz="1800" b="1" dirty="0" err="1">
                <a:effectLst>
                  <a:outerShdw blurRad="341581" dist="38100" dir="13500000" algn="br" rotWithShape="0">
                    <a:prstClr val="black"/>
                  </a:outerShdw>
                </a:effectLst>
                <a:latin typeface="Helvetica" pitchFamily="2" charset="0"/>
              </a:rPr>
              <a:t>Boehmler</a:t>
            </a:r>
            <a:r>
              <a:rPr lang="en-US" sz="1800" b="1" dirty="0">
                <a:effectLst>
                  <a:outerShdw blurRad="341581" dist="38100" dir="13500000" algn="br" rotWithShape="0">
                    <a:prstClr val="black"/>
                  </a:outerShdw>
                </a:effectLst>
                <a:latin typeface="Helvetica" pitchFamily="2" charset="0"/>
              </a:rPr>
              <a:t> and Sam </a:t>
            </a:r>
            <a:r>
              <a:rPr lang="en-US" sz="1800" b="1" dirty="0" err="1">
                <a:effectLst>
                  <a:outerShdw blurRad="341581" dist="38100" dir="13500000" algn="br" rotWithShape="0">
                    <a:prstClr val="black"/>
                  </a:outerShdw>
                </a:effectLst>
                <a:latin typeface="Helvetica" pitchFamily="2" charset="0"/>
              </a:rPr>
              <a:t>Xiong</a:t>
            </a:r>
            <a:r>
              <a:rPr lang="en-US" sz="1800" b="1" dirty="0">
                <a:effectLst>
                  <a:outerShdw blurRad="341581" dist="38100" dir="13500000" algn="br" rotWithShape="0">
                    <a:prstClr val="black"/>
                  </a:outerShdw>
                </a:effectLst>
                <a:latin typeface="Helvetica" pitchFamily="2" charset="0"/>
              </a:rPr>
              <a:t>, SSAI/NASA GSFC</a:t>
            </a:r>
          </a:p>
        </p:txBody>
      </p:sp>
      <p:pic>
        <p:nvPicPr>
          <p:cNvPr id="5" name="Content Placeholder 4" descr="A plane taking off&#10;&#10;Description automatically generated with low confidence">
            <a:extLst>
              <a:ext uri="{FF2B5EF4-FFF2-40B4-BE49-F238E27FC236}">
                <a16:creationId xmlns:a16="http://schemas.microsoft.com/office/drawing/2014/main" id="{C95F8969-D837-D445-8B31-26331E9D75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526"/>
          <a:stretch/>
        </p:blipFill>
        <p:spPr>
          <a:xfrm>
            <a:off x="5142944" y="3"/>
            <a:ext cx="6069184" cy="2839783"/>
          </a:xfrm>
          <a:custGeom>
            <a:avLst/>
            <a:gdLst/>
            <a:ahLst/>
            <a:cxnLst/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3" y="106160"/>
                </a:lnTo>
                <a:cubicBezTo>
                  <a:pt x="5907891" y="1641596"/>
                  <a:pt x="4611168" y="2839783"/>
                  <a:pt x="3034592" y="2839783"/>
                </a:cubicBezTo>
                <a:cubicBezTo>
                  <a:pt x="1458016" y="2839783"/>
                  <a:pt x="161292" y="1641596"/>
                  <a:pt x="5360" y="106160"/>
                </a:cubicBezTo>
                <a:close/>
              </a:path>
            </a:pathLst>
          </a:custGeom>
        </p:spPr>
      </p:pic>
      <p:pic>
        <p:nvPicPr>
          <p:cNvPr id="7" name="Picture 6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1A1F1CD0-3DD1-8842-B332-38FB196430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732" r="-2" b="30285"/>
          <a:stretch/>
        </p:blipFill>
        <p:spPr>
          <a:xfrm>
            <a:off x="7190587" y="3124784"/>
            <a:ext cx="5001415" cy="3733214"/>
          </a:xfrm>
          <a:custGeom>
            <a:avLst/>
            <a:gdLst/>
            <a:ahLst/>
            <a:cxnLst/>
            <a:rect l="l" t="t" r="r" b="b"/>
            <a:pathLst>
              <a:path w="5001415" h="3733214">
                <a:moveTo>
                  <a:pt x="3044952" y="0"/>
                </a:moveTo>
                <a:cubicBezTo>
                  <a:pt x="3780687" y="0"/>
                  <a:pt x="4455477" y="260939"/>
                  <a:pt x="4981824" y="695319"/>
                </a:cubicBezTo>
                <a:lnTo>
                  <a:pt x="5001415" y="713124"/>
                </a:lnTo>
                <a:lnTo>
                  <a:pt x="5001415" y="3733214"/>
                </a:lnTo>
                <a:lnTo>
                  <a:pt x="81043" y="3733214"/>
                </a:lnTo>
                <a:lnTo>
                  <a:pt x="61862" y="3658617"/>
                </a:lnTo>
                <a:cubicBezTo>
                  <a:pt x="21301" y="3460397"/>
                  <a:pt x="0" y="3255162"/>
                  <a:pt x="0" y="3044952"/>
                </a:cubicBezTo>
                <a:cubicBezTo>
                  <a:pt x="0" y="1363271"/>
                  <a:pt x="1363271" y="0"/>
                  <a:pt x="304495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062555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B3E99F9-1561-5D4F-A4CC-7A9D1CBEC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Helvetica" pitchFamily="2" charset="0"/>
              </a:rPr>
              <a:t>NASA GCAS Airborne Spectrometer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1F1BBA-585A-9240-ABBC-C4611E9A23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129898"/>
            <a:ext cx="7136781" cy="4668737"/>
          </a:xfrm>
        </p:spPr>
        <p:txBody>
          <a:bodyPr>
            <a:noAutofit/>
          </a:bodyPr>
          <a:lstStyle/>
          <a:p>
            <a:pPr marL="342900" indent="-342900"/>
            <a:r>
              <a:rPr lang="en-US" sz="2600" u="sng" dirty="0">
                <a:latin typeface="Helvetica" pitchFamily="2" charset="0"/>
              </a:rPr>
              <a:t>To be installed with HSRL2 on the JSC G-V</a:t>
            </a:r>
          </a:p>
          <a:p>
            <a:pPr marL="342900" indent="-342900"/>
            <a:r>
              <a:rPr lang="en-US" sz="2600" dirty="0">
                <a:latin typeface="Helvetica" pitchFamily="2" charset="0"/>
              </a:rPr>
              <a:t>Primarily been used to collect preparatory measurements for geostationary air quality observations as well as emissions mapping</a:t>
            </a:r>
          </a:p>
          <a:p>
            <a:pPr marL="342900" indent="-342900"/>
            <a:r>
              <a:rPr lang="en-US" sz="2600" dirty="0">
                <a:latin typeface="Helvetica" pitchFamily="2" charset="0"/>
              </a:rPr>
              <a:t>Observes from the bottom of an airplane with a field of view of ~7 km at a nominal altitude of 28,000 feet executing gapless mapping over areas of interest</a:t>
            </a:r>
          </a:p>
          <a:p>
            <a:pPr marL="306388" indent="-306388"/>
            <a:r>
              <a:rPr lang="en-US" sz="2600" dirty="0">
                <a:latin typeface="Helvetica" pitchFamily="2" charset="0"/>
              </a:rPr>
              <a:t>Measures spectra in the UV-VIS-(NIR) at high spectral and spatial resolution from which trace gas columns can be remotely retrieved via Differential Optical Absorption Spectroscopy (</a:t>
            </a:r>
            <a:r>
              <a:rPr lang="en-US" sz="2600" b="1" dirty="0">
                <a:latin typeface="Helvetica" pitchFamily="2" charset="0"/>
              </a:rPr>
              <a:t>NO</a:t>
            </a:r>
            <a:r>
              <a:rPr lang="en-US" sz="2600" b="1" baseline="-25000" dirty="0">
                <a:latin typeface="Helvetica" pitchFamily="2" charset="0"/>
              </a:rPr>
              <a:t>2</a:t>
            </a:r>
            <a:r>
              <a:rPr lang="en-US" sz="2600" b="1" dirty="0">
                <a:latin typeface="Helvetica" pitchFamily="2" charset="0"/>
              </a:rPr>
              <a:t> and HCHO at ~ 250-560 m and 750-1680 m, respectively</a:t>
            </a:r>
            <a:r>
              <a:rPr lang="en-US" sz="2600" dirty="0">
                <a:latin typeface="Helvetica" pitchFamily="2" charset="0"/>
              </a:rPr>
              <a:t>) </a:t>
            </a:r>
          </a:p>
          <a:p>
            <a:endParaRPr lang="en-US" dirty="0">
              <a:latin typeface="Helvetica" pitchFamily="2" charset="0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E0C4006-9BB6-F048-8938-D139DA0BC75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2487" y="1333949"/>
            <a:ext cx="5641179" cy="317350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C94BEC7-D006-CE49-B945-DA0B4699B56C}"/>
              </a:ext>
            </a:extLst>
          </p:cNvPr>
          <p:cNvSpPr/>
          <p:nvPr/>
        </p:nvSpPr>
        <p:spPr>
          <a:xfrm>
            <a:off x="6723530" y="4368858"/>
            <a:ext cx="53580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latin typeface="Helvetica" pitchFamily="2" charset="0"/>
              </a:rPr>
              <a:t>Sampling strategy for the airborne spectrometers operating in a push-broom configuration (adapted from </a:t>
            </a:r>
            <a:r>
              <a:rPr lang="en-US" sz="1400" i="1" dirty="0" err="1">
                <a:latin typeface="Helvetica" pitchFamily="2" charset="0"/>
              </a:rPr>
              <a:t>Nowlan</a:t>
            </a:r>
            <a:r>
              <a:rPr lang="en-US" sz="1400" i="1" dirty="0">
                <a:latin typeface="Helvetica" pitchFamily="2" charset="0"/>
              </a:rPr>
              <a:t> et al., 2016)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9ABB3C-7794-3243-8F9F-C21A21A8584E}"/>
              </a:ext>
            </a:extLst>
          </p:cNvPr>
          <p:cNvSpPr txBox="1"/>
          <p:nvPr/>
        </p:nvSpPr>
        <p:spPr>
          <a:xfrm>
            <a:off x="7249692" y="5222370"/>
            <a:ext cx="450683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00" dirty="0">
              <a:latin typeface="Helvetica" pitchFamily="2" charset="0"/>
            </a:endParaRPr>
          </a:p>
          <a:p>
            <a:r>
              <a:rPr lang="en-US" sz="1400" i="1" dirty="0" err="1">
                <a:latin typeface="Helvetica" pitchFamily="2" charset="0"/>
              </a:rPr>
              <a:t>Kowalewski</a:t>
            </a:r>
            <a:r>
              <a:rPr lang="en-US" sz="1400" i="1" dirty="0">
                <a:latin typeface="Helvetica" pitchFamily="2" charset="0"/>
              </a:rPr>
              <a:t> &amp; </a:t>
            </a:r>
            <a:r>
              <a:rPr lang="en-US" sz="1400" i="1" dirty="0" err="1">
                <a:latin typeface="Helvetica" pitchFamily="2" charset="0"/>
              </a:rPr>
              <a:t>Janz</a:t>
            </a:r>
            <a:r>
              <a:rPr lang="en-US" sz="1400" i="1" dirty="0">
                <a:latin typeface="Helvetica" pitchFamily="2" charset="0"/>
              </a:rPr>
              <a:t>, 2014: </a:t>
            </a:r>
            <a:r>
              <a:rPr lang="en-US" sz="1400" i="1" dirty="0">
                <a:latin typeface="Helvetica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doi:10.1117/12.2062058</a:t>
            </a:r>
            <a:endParaRPr lang="en-US" sz="1400" i="1" dirty="0">
              <a:latin typeface="Helvetica" pitchFamily="2" charset="0"/>
            </a:endParaRPr>
          </a:p>
          <a:p>
            <a:r>
              <a:rPr lang="en-US" sz="1400" i="1" dirty="0">
                <a:latin typeface="Helvetica" pitchFamily="2" charset="0"/>
              </a:rPr>
              <a:t>Leitch et al., 2014: </a:t>
            </a:r>
            <a:r>
              <a:rPr lang="en-US" sz="1400" i="1" dirty="0" err="1">
                <a:latin typeface="Helvetica" pitchFamily="2" charset="0"/>
              </a:rPr>
              <a:t>doi</a:t>
            </a:r>
            <a:r>
              <a:rPr lang="en-US" sz="1400" i="1" dirty="0">
                <a:latin typeface="Helvetica" pitchFamily="2" charset="0"/>
              </a:rPr>
              <a:t>: 10.1117/12.2063763</a:t>
            </a:r>
          </a:p>
          <a:p>
            <a:r>
              <a:rPr lang="en-US" sz="1400" i="1" dirty="0" err="1">
                <a:latin typeface="Helvetica" pitchFamily="2" charset="0"/>
              </a:rPr>
              <a:t>Nowlan</a:t>
            </a:r>
            <a:r>
              <a:rPr lang="en-US" sz="1400" i="1" dirty="0">
                <a:latin typeface="Helvetica" pitchFamily="2" charset="0"/>
              </a:rPr>
              <a:t> et al., 2016: doi:10.5194/amt-9-2647-2016</a:t>
            </a:r>
          </a:p>
          <a:p>
            <a:r>
              <a:rPr lang="en-US" sz="1400" i="1" dirty="0" err="1">
                <a:latin typeface="Helvetica" pitchFamily="2" charset="0"/>
              </a:rPr>
              <a:t>Nowlan</a:t>
            </a:r>
            <a:r>
              <a:rPr lang="en-US" sz="1400" i="1" dirty="0">
                <a:latin typeface="Helvetica" pitchFamily="2" charset="0"/>
              </a:rPr>
              <a:t> et al., 2018: doi:</a:t>
            </a:r>
            <a:r>
              <a:rPr lang="en-US" sz="1400" i="1" dirty="0">
                <a:latin typeface="Helvetica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10.5194/amt-2018-156</a:t>
            </a:r>
            <a:endParaRPr lang="en-US" sz="1400" i="1" dirty="0">
              <a:latin typeface="Helvetica" pitchFamily="2" charset="0"/>
            </a:endParaRPr>
          </a:p>
          <a:p>
            <a:r>
              <a:rPr lang="en-US" sz="1400" i="1" dirty="0">
                <a:latin typeface="Helvetica" pitchFamily="2" charset="0"/>
              </a:rPr>
              <a:t>Judd et al., 2019: </a:t>
            </a:r>
            <a:r>
              <a:rPr lang="en-US" sz="1400" i="1" dirty="0" err="1">
                <a:latin typeface="Helvetica" pitchFamily="2" charset="0"/>
              </a:rPr>
              <a:t>doi</a:t>
            </a:r>
            <a:r>
              <a:rPr lang="en-US" sz="1400" i="1" dirty="0">
                <a:latin typeface="Helvetica" pitchFamily="2" charset="0"/>
              </a:rPr>
              <a:t>: 10.5194/amt-12-6091-2019</a:t>
            </a:r>
          </a:p>
          <a:p>
            <a:r>
              <a:rPr lang="en-US" sz="1400" i="1" dirty="0">
                <a:latin typeface="Helvetica" pitchFamily="2" charset="0"/>
              </a:rPr>
              <a:t>Judd et al., 2020: </a:t>
            </a:r>
            <a:r>
              <a:rPr lang="en-US" sz="1400" i="1" dirty="0" err="1">
                <a:latin typeface="Helvetica" pitchFamily="2" charset="0"/>
              </a:rPr>
              <a:t>doi</a:t>
            </a:r>
            <a:r>
              <a:rPr lang="en-US" sz="1400" i="1" dirty="0">
                <a:latin typeface="Helvetica" pitchFamily="2" charset="0"/>
              </a:rPr>
              <a:t>: 10.5194/ amt-13-6113-2020 </a:t>
            </a:r>
          </a:p>
          <a:p>
            <a:endParaRPr lang="en-US" sz="500" dirty="0">
              <a:latin typeface="Helvetica" pitchFamily="2" charset="0"/>
            </a:endParaRPr>
          </a:p>
          <a:p>
            <a:endParaRPr lang="en-US" dirty="0">
              <a:latin typeface="Helvetica" pitchFamily="2" charset="0"/>
            </a:endParaRPr>
          </a:p>
          <a:p>
            <a:r>
              <a:rPr lang="en-US" sz="500" dirty="0">
                <a:latin typeface="Helvetica" pitchFamily="2" charset="0"/>
              </a:rPr>
              <a:t> </a:t>
            </a:r>
          </a:p>
          <a:p>
            <a:pPr algn="r"/>
            <a:endParaRPr lang="en-US" dirty="0">
              <a:latin typeface="Helvetica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BF8EF6-2F63-5C48-AA6A-A7069A28CBD7}"/>
              </a:ext>
            </a:extLst>
          </p:cNvPr>
          <p:cNvSpPr/>
          <p:nvPr/>
        </p:nvSpPr>
        <p:spPr>
          <a:xfrm>
            <a:off x="7772466" y="6229511"/>
            <a:ext cx="5313947" cy="16927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500" dirty="0">
              <a:latin typeface="Helvetica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B658B65-2580-C74C-8148-009948FC76EE}"/>
              </a:ext>
            </a:extLst>
          </p:cNvPr>
          <p:cNvSpPr/>
          <p:nvPr/>
        </p:nvSpPr>
        <p:spPr>
          <a:xfrm>
            <a:off x="7932885" y="4924431"/>
            <a:ext cx="28200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u="sng" dirty="0">
                <a:latin typeface="Helvetica" pitchFamily="2" charset="0"/>
              </a:rPr>
              <a:t>Some References: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5059812-E4B3-5048-BB44-C255AF28305E}"/>
              </a:ext>
            </a:extLst>
          </p:cNvPr>
          <p:cNvSpPr/>
          <p:nvPr/>
        </p:nvSpPr>
        <p:spPr>
          <a:xfrm>
            <a:off x="7654077" y="5964415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>
              <a:latin typeface="Helvetica" pitchFamily="2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86AAE94-D8E5-9A4C-BE9F-AA6CE5F1778D}"/>
              </a:ext>
            </a:extLst>
          </p:cNvPr>
          <p:cNvCxnSpPr>
            <a:cxnSpLocks/>
          </p:cNvCxnSpPr>
          <p:nvPr/>
        </p:nvCxnSpPr>
        <p:spPr>
          <a:xfrm>
            <a:off x="229644" y="1018782"/>
            <a:ext cx="11593010" cy="0"/>
          </a:xfrm>
          <a:prstGeom prst="line">
            <a:avLst/>
          </a:prstGeom>
          <a:ln w="63500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2641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52FA5-4D50-8C41-87D6-A818C81A7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010" y="269620"/>
            <a:ext cx="10393680" cy="701731"/>
          </a:xfrm>
        </p:spPr>
        <p:txBody>
          <a:bodyPr/>
          <a:lstStyle/>
          <a:p>
            <a:r>
              <a:rPr lang="en-US" b="1" dirty="0"/>
              <a:t>TRACER-AQ G-V Flight Strategy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9F10357-A6C0-9945-BF43-DA0D0559BFC4}"/>
              </a:ext>
            </a:extLst>
          </p:cNvPr>
          <p:cNvCxnSpPr>
            <a:cxnSpLocks/>
          </p:cNvCxnSpPr>
          <p:nvPr/>
        </p:nvCxnSpPr>
        <p:spPr>
          <a:xfrm>
            <a:off x="229644" y="1018782"/>
            <a:ext cx="11593010" cy="0"/>
          </a:xfrm>
          <a:prstGeom prst="line">
            <a:avLst/>
          </a:prstGeom>
          <a:ln w="63500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Diagram&#10;&#10;Description automatically generated with low confidence">
            <a:extLst>
              <a:ext uri="{FF2B5EF4-FFF2-40B4-BE49-F238E27FC236}">
                <a16:creationId xmlns:a16="http://schemas.microsoft.com/office/drawing/2014/main" id="{7836289A-860B-0547-B849-B3E735E1E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93" y="1439917"/>
            <a:ext cx="8073129" cy="474464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E7E484-5E95-AA4B-A220-A06DCCE696F6}"/>
              </a:ext>
            </a:extLst>
          </p:cNvPr>
          <p:cNvSpPr txBox="1"/>
          <p:nvPr/>
        </p:nvSpPr>
        <p:spPr>
          <a:xfrm>
            <a:off x="673293" y="1053277"/>
            <a:ext cx="85173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Helvetica" pitchFamily="2" charset="0"/>
              </a:rPr>
              <a:t>Sampling Density for GCAS in Houston at 1km scale during TRACER-AQ</a:t>
            </a:r>
          </a:p>
        </p:txBody>
      </p:sp>
      <p:pic>
        <p:nvPicPr>
          <p:cNvPr id="8" name="Picture 7" descr="Shape, background pattern, rectangle&#10;&#10;Description automatically generated">
            <a:extLst>
              <a:ext uri="{FF2B5EF4-FFF2-40B4-BE49-F238E27FC236}">
                <a16:creationId xmlns:a16="http://schemas.microsoft.com/office/drawing/2014/main" id="{41229495-323B-D448-A7C9-31F3A2127C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4521"/>
          <a:stretch/>
        </p:blipFill>
        <p:spPr>
          <a:xfrm>
            <a:off x="329165" y="5916344"/>
            <a:ext cx="4746363" cy="8638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E0830A-029F-1F43-BC78-FEE5DB6C3176}"/>
              </a:ext>
            </a:extLst>
          </p:cNvPr>
          <p:cNvSpPr txBox="1"/>
          <p:nvPr/>
        </p:nvSpPr>
        <p:spPr>
          <a:xfrm>
            <a:off x="6480583" y="1602982"/>
            <a:ext cx="5711417" cy="147732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38100">
            <a:solidFill>
              <a:schemeClr val="bg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u="sng" dirty="0">
                <a:effectLst>
                  <a:outerShdw blurRad="325864" dist="38100" dir="13500000" algn="br" rotWithShape="0">
                    <a:prstClr val="black"/>
                  </a:outerShdw>
                </a:effectLst>
                <a:latin typeface="Helvetica" pitchFamily="2" charset="0"/>
              </a:rPr>
              <a:t>Repeated systematic sampling </a:t>
            </a:r>
            <a:r>
              <a:rPr lang="en-US" dirty="0">
                <a:effectLst>
                  <a:outerShdw blurRad="325864" dist="38100" dir="13500000" algn="br" rotWithShape="0">
                    <a:prstClr val="black"/>
                  </a:outerShdw>
                </a:effectLst>
                <a:latin typeface="Helvetica" pitchFamily="2" charset="0"/>
              </a:rPr>
              <a:t>over the same area up to 3 times in a day to provide a balance of looking over a wide region but being able to better understand day-to-day and time-of-day variance in NO</a:t>
            </a:r>
            <a:r>
              <a:rPr lang="en-US" baseline="-25000" dirty="0">
                <a:effectLst>
                  <a:outerShdw blurRad="325864" dist="38100" dir="13500000" algn="br" rotWithShape="0">
                    <a:prstClr val="black"/>
                  </a:outerShdw>
                </a:effectLst>
                <a:latin typeface="Helvetica" pitchFamily="2" charset="0"/>
              </a:rPr>
              <a:t>2</a:t>
            </a:r>
            <a:r>
              <a:rPr lang="en-US" dirty="0">
                <a:effectLst>
                  <a:outerShdw blurRad="325864" dist="38100" dir="13500000" algn="br" rotWithShape="0">
                    <a:prstClr val="black"/>
                  </a:outerShdw>
                </a:effectLst>
                <a:latin typeface="Helvetica" pitchFamily="2" charset="0"/>
              </a:rPr>
              <a:t> and HCHO (mimicking geostationary)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E800C0-B38E-0B21-B405-F298E3EB1B5F}"/>
              </a:ext>
            </a:extLst>
          </p:cNvPr>
          <p:cNvSpPr txBox="1"/>
          <p:nvPr/>
        </p:nvSpPr>
        <p:spPr>
          <a:xfrm>
            <a:off x="9069908" y="3080310"/>
            <a:ext cx="26812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For STAQS: similar areas will be mapped (50 x 130 km) over NYC, Chicago, and LA</a:t>
            </a:r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2x/day expected for the G-III</a:t>
            </a:r>
          </a:p>
        </p:txBody>
      </p:sp>
    </p:spTree>
    <p:extLst>
      <p:ext uri="{BB962C8B-B14F-4D97-AF65-F5344CB8AC3E}">
        <p14:creationId xmlns:p14="http://schemas.microsoft.com/office/powerpoint/2010/main" val="344334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47106-148C-1B44-A11E-A8017BD59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355" y="1135788"/>
            <a:ext cx="10619923" cy="480131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Helvetica" pitchFamily="2" charset="0"/>
              </a:rPr>
              <a:t>NO</a:t>
            </a:r>
            <a:r>
              <a:rPr lang="en-US" baseline="-25000" dirty="0">
                <a:latin typeface="Helvetica" pitchFamily="2" charset="0"/>
              </a:rPr>
              <a:t>2</a:t>
            </a:r>
            <a:r>
              <a:rPr lang="en-US" dirty="0">
                <a:latin typeface="Helvetica" pitchFamily="2" charset="0"/>
              </a:rPr>
              <a:t> and HCHO data are in the archive and publicly available.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8B11FF0-5D9A-BE4C-8D94-EE854D1E4AF6}"/>
              </a:ext>
            </a:extLst>
          </p:cNvPr>
          <p:cNvSpPr txBox="1">
            <a:spLocks/>
          </p:cNvSpPr>
          <p:nvPr/>
        </p:nvSpPr>
        <p:spPr>
          <a:xfrm>
            <a:off x="270740" y="281041"/>
            <a:ext cx="12894429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b="1" dirty="0"/>
              <a:t>GCAS Data Status/Examples from TRACER-AQ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E6A8146-7A45-B747-99D4-DB043B43FF89}"/>
              </a:ext>
            </a:extLst>
          </p:cNvPr>
          <p:cNvCxnSpPr>
            <a:cxnSpLocks/>
          </p:cNvCxnSpPr>
          <p:nvPr/>
        </p:nvCxnSpPr>
        <p:spPr>
          <a:xfrm>
            <a:off x="229644" y="1018782"/>
            <a:ext cx="11593010" cy="0"/>
          </a:xfrm>
          <a:prstGeom prst="line">
            <a:avLst/>
          </a:prstGeom>
          <a:ln w="63500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7B461E2-960C-FA44-BC66-967EF50C8E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0740" y="1676401"/>
            <a:ext cx="5610613" cy="368530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020F81-FA1D-E240-9ADD-9CC8030CF4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179126" y="1676401"/>
            <a:ext cx="5611091" cy="368562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3F4B67-909C-A840-AE9E-D8A2DEE29677}"/>
              </a:ext>
            </a:extLst>
          </p:cNvPr>
          <p:cNvSpPr txBox="1"/>
          <p:nvPr/>
        </p:nvSpPr>
        <p:spPr>
          <a:xfrm>
            <a:off x="394775" y="6211669"/>
            <a:ext cx="116301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There are no time/date labels.  But instead marked success of mapping the same areas systemically 27+ times. </a:t>
            </a:r>
          </a:p>
          <a:p>
            <a:pPr algn="ctr"/>
            <a:r>
              <a:rPr lang="en-US" dirty="0">
                <a:latin typeface="Helvetica" pitchFamily="2" charset="0"/>
              </a:rPr>
              <a:t>Illustrating the complex variance of the spatiotemporal evolution of NO</a:t>
            </a:r>
            <a:r>
              <a:rPr lang="en-US" baseline="-25000" dirty="0">
                <a:latin typeface="Helvetica" pitchFamily="2" charset="0"/>
              </a:rPr>
              <a:t>2</a:t>
            </a:r>
            <a:r>
              <a:rPr lang="en-US" dirty="0">
                <a:latin typeface="Helvetica" pitchFamily="2" charset="0"/>
              </a:rPr>
              <a:t> and HCHO</a:t>
            </a:r>
          </a:p>
        </p:txBody>
      </p:sp>
      <p:pic>
        <p:nvPicPr>
          <p:cNvPr id="14" name="Picture 13" descr="Rectangle&#10;&#10;Description automatically generated">
            <a:extLst>
              <a:ext uri="{FF2B5EF4-FFF2-40B4-BE49-F238E27FC236}">
                <a16:creationId xmlns:a16="http://schemas.microsoft.com/office/drawing/2014/main" id="{C0493EBB-C8EE-1C48-BC10-8707C19BB1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8485"/>
          <a:stretch/>
        </p:blipFill>
        <p:spPr>
          <a:xfrm>
            <a:off x="871726" y="5142403"/>
            <a:ext cx="4655661" cy="10480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13CB9C6-C780-FB43-A384-F9C328F07598}"/>
              </a:ext>
            </a:extLst>
          </p:cNvPr>
          <p:cNvSpPr txBox="1"/>
          <p:nvPr/>
        </p:nvSpPr>
        <p:spPr>
          <a:xfrm>
            <a:off x="1094718" y="5195545"/>
            <a:ext cx="43661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Helvetica" pitchFamily="2" charset="0"/>
              </a:rPr>
              <a:t>NO</a:t>
            </a:r>
            <a:r>
              <a:rPr lang="en-US" sz="1200" b="1" baseline="-25000" dirty="0">
                <a:latin typeface="Helvetica" pitchFamily="2" charset="0"/>
              </a:rPr>
              <a:t>2</a:t>
            </a:r>
            <a:r>
              <a:rPr lang="en-US" sz="1200" b="1" dirty="0">
                <a:latin typeface="Helvetica" pitchFamily="2" charset="0"/>
              </a:rPr>
              <a:t> Tropospheric Vertical Column (x10</a:t>
            </a:r>
            <a:r>
              <a:rPr lang="en-US" sz="1200" b="1" baseline="30000" dirty="0">
                <a:latin typeface="Helvetica" pitchFamily="2" charset="0"/>
              </a:rPr>
              <a:t>15</a:t>
            </a:r>
            <a:r>
              <a:rPr lang="en-US" sz="1200" b="1" dirty="0">
                <a:latin typeface="Helvetica" pitchFamily="2" charset="0"/>
              </a:rPr>
              <a:t> molecules cm</a:t>
            </a:r>
            <a:r>
              <a:rPr lang="en-US" sz="1200" b="1" baseline="30000" dirty="0">
                <a:latin typeface="Helvetica" pitchFamily="2" charset="0"/>
              </a:rPr>
              <a:t>-2</a:t>
            </a:r>
            <a:r>
              <a:rPr lang="en-US" sz="1200" b="1" dirty="0">
                <a:latin typeface="Helvetica" pitchFamily="2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03352B-A48B-2E4A-9812-505A1863B352}"/>
              </a:ext>
            </a:extLst>
          </p:cNvPr>
          <p:cNvSpPr txBox="1"/>
          <p:nvPr/>
        </p:nvSpPr>
        <p:spPr>
          <a:xfrm>
            <a:off x="7594537" y="5403273"/>
            <a:ext cx="33341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Helvetica" pitchFamily="2" charset="0"/>
              </a:rPr>
              <a:t>HCHO Vertical Column (x10</a:t>
            </a:r>
            <a:r>
              <a:rPr lang="en-US" sz="1200" baseline="30000" dirty="0">
                <a:latin typeface="Helvetica" pitchFamily="2" charset="0"/>
              </a:rPr>
              <a:t>15</a:t>
            </a:r>
            <a:r>
              <a:rPr lang="en-US" sz="1200" dirty="0">
                <a:latin typeface="Helvetica" pitchFamily="2" charset="0"/>
              </a:rPr>
              <a:t> molecules cm</a:t>
            </a:r>
            <a:r>
              <a:rPr lang="en-US" sz="1200" baseline="30000" dirty="0">
                <a:latin typeface="Helvetica" pitchFamily="2" charset="0"/>
              </a:rPr>
              <a:t>-2</a:t>
            </a:r>
            <a:r>
              <a:rPr lang="en-US" sz="1200" dirty="0">
                <a:latin typeface="Helvetica" pitchFamily="2" charset="0"/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0F4791-9A84-154A-9C82-AEF90066C288}"/>
              </a:ext>
            </a:extLst>
          </p:cNvPr>
          <p:cNvSpPr txBox="1"/>
          <p:nvPr/>
        </p:nvSpPr>
        <p:spPr>
          <a:xfrm>
            <a:off x="5153891" y="1787236"/>
            <a:ext cx="1666931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i="1" dirty="0"/>
              <a:t>Holes in data are clouds</a:t>
            </a:r>
          </a:p>
        </p:txBody>
      </p:sp>
      <p:pic>
        <p:nvPicPr>
          <p:cNvPr id="25" name="Picture 24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2D00BB72-8EDC-1E44-A138-EB3234B558F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13419" y="5540317"/>
            <a:ext cx="4263736" cy="79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28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5497318-25A3-3240-89B9-1112EA757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2868"/>
            <a:ext cx="4652693" cy="374904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06FDE6C-5D68-CC46-9915-AA21B6855AD3}"/>
              </a:ext>
            </a:extLst>
          </p:cNvPr>
          <p:cNvSpPr txBox="1">
            <a:spLocks/>
          </p:cNvSpPr>
          <p:nvPr/>
        </p:nvSpPr>
        <p:spPr>
          <a:xfrm>
            <a:off x="264009" y="269620"/>
            <a:ext cx="11299801" cy="7017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b="1" dirty="0"/>
              <a:t>GCAS v. Pandora during TRACER-AQ 	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1453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8B70520-4391-9E4F-A5CF-1FA96B63ED0F}"/>
              </a:ext>
            </a:extLst>
          </p:cNvPr>
          <p:cNvCxnSpPr>
            <a:cxnSpLocks/>
          </p:cNvCxnSpPr>
          <p:nvPr/>
        </p:nvCxnSpPr>
        <p:spPr>
          <a:xfrm>
            <a:off x="229644" y="1018782"/>
            <a:ext cx="11593010" cy="0"/>
          </a:xfrm>
          <a:prstGeom prst="line">
            <a:avLst/>
          </a:prstGeom>
          <a:ln w="63500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A17B31B-8865-364F-99A3-11BCAAAF7366}"/>
              </a:ext>
            </a:extLst>
          </p:cNvPr>
          <p:cNvSpPr txBox="1"/>
          <p:nvPr/>
        </p:nvSpPr>
        <p:spPr>
          <a:xfrm>
            <a:off x="304801" y="5560598"/>
            <a:ext cx="11887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latin typeface="Helvetica" pitchFamily="2" charset="0"/>
              </a:rPr>
              <a:t>Comparison methodology: </a:t>
            </a:r>
          </a:p>
          <a:p>
            <a:pPr algn="ctr"/>
            <a:r>
              <a:rPr lang="en-US" dirty="0">
                <a:latin typeface="Helvetica" pitchFamily="2" charset="0"/>
              </a:rPr>
              <a:t>Pandora nearest Pandora valid data point within +/- 15 minutes of GCAS overpass</a:t>
            </a:r>
          </a:p>
          <a:p>
            <a:pPr algn="ctr"/>
            <a:r>
              <a:rPr lang="en-US" dirty="0">
                <a:latin typeface="Helvetica" pitchFamily="2" charset="0"/>
              </a:rPr>
              <a:t>GCAS mean column within 750 (2250) m +/- </a:t>
            </a:r>
            <a:r>
              <a:rPr lang="en-US" dirty="0" err="1">
                <a:latin typeface="Helvetica" pitchFamily="2" charset="0"/>
              </a:rPr>
              <a:t>stddev</a:t>
            </a:r>
            <a:r>
              <a:rPr lang="en-US" dirty="0">
                <a:latin typeface="Helvetica" pitchFamily="2" charset="0"/>
              </a:rPr>
              <a:t> for NO</a:t>
            </a:r>
            <a:r>
              <a:rPr lang="en-US" baseline="-25000" dirty="0">
                <a:latin typeface="Helvetica" pitchFamily="2" charset="0"/>
              </a:rPr>
              <a:t>2</a:t>
            </a:r>
            <a:r>
              <a:rPr lang="en-US" dirty="0">
                <a:latin typeface="Helvetica" pitchFamily="2" charset="0"/>
              </a:rPr>
              <a:t> (HCHO)</a:t>
            </a:r>
          </a:p>
          <a:p>
            <a:pPr algn="ctr"/>
            <a:r>
              <a:rPr lang="en-US" dirty="0">
                <a:latin typeface="Helvetica" pitchFamily="2" charset="0"/>
              </a:rPr>
              <a:t>Pandora QA value of 0 or 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C4C264-5526-4045-ADAF-B35AF1667160}"/>
              </a:ext>
            </a:extLst>
          </p:cNvPr>
          <p:cNvSpPr txBox="1"/>
          <p:nvPr/>
        </p:nvSpPr>
        <p:spPr>
          <a:xfrm>
            <a:off x="1612274" y="1095455"/>
            <a:ext cx="1874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</a:t>
            </a:r>
            <a:r>
              <a:rPr lang="en-US" b="1" baseline="-25000" dirty="0"/>
              <a:t>2</a:t>
            </a:r>
            <a:r>
              <a:rPr lang="en-US" b="1" dirty="0"/>
              <a:t> Comparisons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E819A8-2F54-FA46-B2A7-771CB6B3E684}"/>
              </a:ext>
            </a:extLst>
          </p:cNvPr>
          <p:cNvSpPr txBox="1"/>
          <p:nvPr/>
        </p:nvSpPr>
        <p:spPr>
          <a:xfrm>
            <a:off x="2872585" y="3953850"/>
            <a:ext cx="1443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latin typeface="Helvetica" pitchFamily="2" charset="0"/>
              </a:rPr>
              <a:t>y=0.87x+1x10</a:t>
            </a:r>
            <a:r>
              <a:rPr lang="en-US" sz="1400" baseline="30000" dirty="0">
                <a:latin typeface="Helvetica" pitchFamily="2" charset="0"/>
              </a:rPr>
              <a:t>15</a:t>
            </a:r>
          </a:p>
          <a:p>
            <a:pPr algn="r"/>
            <a:r>
              <a:rPr lang="en-US" sz="1400" dirty="0">
                <a:latin typeface="Helvetica" pitchFamily="2" charset="0"/>
              </a:rPr>
              <a:t>r</a:t>
            </a:r>
            <a:r>
              <a:rPr lang="en-US" sz="1400" baseline="30000" dirty="0">
                <a:latin typeface="Helvetica" pitchFamily="2" charset="0"/>
              </a:rPr>
              <a:t>2</a:t>
            </a:r>
            <a:r>
              <a:rPr lang="en-US" sz="1400" dirty="0">
                <a:latin typeface="Helvetica" pitchFamily="2" charset="0"/>
              </a:rPr>
              <a:t>=0.72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EF71FCF-2D6C-CE47-9BBD-FA4A98F3077E}"/>
              </a:ext>
            </a:extLst>
          </p:cNvPr>
          <p:cNvCxnSpPr>
            <a:cxnSpLocks/>
          </p:cNvCxnSpPr>
          <p:nvPr/>
        </p:nvCxnSpPr>
        <p:spPr>
          <a:xfrm>
            <a:off x="312771" y="5507654"/>
            <a:ext cx="11593010" cy="0"/>
          </a:xfrm>
          <a:prstGeom prst="line">
            <a:avLst/>
          </a:prstGeom>
          <a:ln w="63500" cmpd="sng">
            <a:solidFill>
              <a:schemeClr val="bg1">
                <a:lumMod val="50000"/>
              </a:schemeClr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E27900B-6A57-5947-A569-5906006E7BF7}"/>
              </a:ext>
            </a:extLst>
          </p:cNvPr>
          <p:cNvSpPr txBox="1"/>
          <p:nvPr/>
        </p:nvSpPr>
        <p:spPr>
          <a:xfrm>
            <a:off x="7855526" y="1066800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HCHO Comparisons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EE76F35-6DCF-CD45-91B2-A50DE799A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1703" y="1496290"/>
            <a:ext cx="1582797" cy="2940627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1E49784-73AF-7D4C-89C2-7005FE87728A}"/>
              </a:ext>
            </a:extLst>
          </p:cNvPr>
          <p:cNvCxnSpPr>
            <a:cxnSpLocks/>
          </p:cNvCxnSpPr>
          <p:nvPr/>
        </p:nvCxnSpPr>
        <p:spPr>
          <a:xfrm flipV="1">
            <a:off x="5999018" y="1149927"/>
            <a:ext cx="0" cy="4281055"/>
          </a:xfrm>
          <a:prstGeom prst="line">
            <a:avLst/>
          </a:prstGeom>
          <a:ln w="63500" cmpd="sng">
            <a:solidFill>
              <a:schemeClr val="bg1">
                <a:lumMod val="50000"/>
              </a:schemeClr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E6524F75-1CA5-3C46-8CBA-B4F5E625C8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3318" y="1427018"/>
            <a:ext cx="4556408" cy="367145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787EAC8-0F9D-E04C-BC0E-EC0B062B19A3}"/>
              </a:ext>
            </a:extLst>
          </p:cNvPr>
          <p:cNvSpPr txBox="1"/>
          <p:nvPr/>
        </p:nvSpPr>
        <p:spPr>
          <a:xfrm>
            <a:off x="8792599" y="3906985"/>
            <a:ext cx="1494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y=0.50x+4e15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=0.29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6B2733D-E754-1941-BFCA-02140F63A7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9546" y="1454727"/>
            <a:ext cx="1476006" cy="322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57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47106-148C-1B44-A11E-A8017BD59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068" y="1080969"/>
            <a:ext cx="11585864" cy="5389232"/>
          </a:xfrm>
        </p:spPr>
        <p:txBody>
          <a:bodyPr/>
          <a:lstStyle/>
          <a:p>
            <a:r>
              <a:rPr lang="en-US" dirty="0">
                <a:latin typeface="Helvetica" pitchFamily="2" charset="0"/>
              </a:rPr>
              <a:t>TEMPO validation/evaluation – focus on the diurnal aspects</a:t>
            </a:r>
          </a:p>
          <a:p>
            <a:r>
              <a:rPr lang="en-US" dirty="0">
                <a:latin typeface="Helvetica" pitchFamily="2" charset="0"/>
              </a:rPr>
              <a:t>TROPOMI S5P NO</a:t>
            </a:r>
            <a:r>
              <a:rPr lang="en-US" baseline="-25000" dirty="0">
                <a:latin typeface="Helvetica" pitchFamily="2" charset="0"/>
              </a:rPr>
              <a:t>2</a:t>
            </a:r>
            <a:r>
              <a:rPr lang="en-US" dirty="0">
                <a:latin typeface="Helvetica" pitchFamily="2" charset="0"/>
              </a:rPr>
              <a:t> and HCHO evaluation along with Pandora</a:t>
            </a:r>
          </a:p>
          <a:p>
            <a:r>
              <a:rPr lang="en-US" dirty="0">
                <a:latin typeface="Helvetica" pitchFamily="2" charset="0"/>
              </a:rPr>
              <a:t>How does the top-down temporal evolution of NO</a:t>
            </a:r>
            <a:r>
              <a:rPr lang="en-US" baseline="-25000" dirty="0">
                <a:latin typeface="Helvetica" pitchFamily="2" charset="0"/>
              </a:rPr>
              <a:t>2</a:t>
            </a:r>
            <a:r>
              <a:rPr lang="en-US" dirty="0">
                <a:latin typeface="Helvetica" pitchFamily="2" charset="0"/>
              </a:rPr>
              <a:t>, HCHO, ozone match with ground-based and modeled measurements? Especially during ozone events. </a:t>
            </a:r>
          </a:p>
          <a:p>
            <a:r>
              <a:rPr lang="en-US" dirty="0">
                <a:latin typeface="Helvetica" pitchFamily="2" charset="0"/>
              </a:rPr>
              <a:t>Continued evaluation on the connections of HCHO column in relation to surface ozone using Pandora and GCAS</a:t>
            </a:r>
          </a:p>
          <a:p>
            <a:r>
              <a:rPr lang="en-US" dirty="0">
                <a:latin typeface="Helvetica" pitchFamily="2" charset="0"/>
              </a:rPr>
              <a:t>Pollution inequality to better understand pathways for achieving environmental justice</a:t>
            </a:r>
          </a:p>
          <a:p>
            <a:r>
              <a:rPr lang="en-US" dirty="0">
                <a:latin typeface="Helvetica" pitchFamily="2" charset="0"/>
              </a:rPr>
              <a:t>Quantifying emissions using GCAS NO</a:t>
            </a:r>
            <a:r>
              <a:rPr lang="en-US" baseline="-25000" dirty="0">
                <a:latin typeface="Helvetica" pitchFamily="2" charset="0"/>
              </a:rPr>
              <a:t>2</a:t>
            </a:r>
            <a:r>
              <a:rPr lang="en-US" dirty="0">
                <a:latin typeface="Helvetica" pitchFamily="2" charset="0"/>
              </a:rPr>
              <a:t> observations—how can we extend toward CO2 during STAQS? At least better understanding quantitative relationship between NO2 and CO2 emissions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8B11FF0-5D9A-BE4C-8D94-EE854D1E4AF6}"/>
              </a:ext>
            </a:extLst>
          </p:cNvPr>
          <p:cNvSpPr txBox="1">
            <a:spLocks/>
          </p:cNvSpPr>
          <p:nvPr/>
        </p:nvSpPr>
        <p:spPr>
          <a:xfrm>
            <a:off x="264010" y="269620"/>
            <a:ext cx="10393680" cy="7017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Potential research uses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E6A8146-7A45-B747-99D4-DB043B43FF89}"/>
              </a:ext>
            </a:extLst>
          </p:cNvPr>
          <p:cNvCxnSpPr>
            <a:cxnSpLocks/>
          </p:cNvCxnSpPr>
          <p:nvPr/>
        </p:nvCxnSpPr>
        <p:spPr>
          <a:xfrm>
            <a:off x="229644" y="1018782"/>
            <a:ext cx="11593010" cy="0"/>
          </a:xfrm>
          <a:prstGeom prst="line">
            <a:avLst/>
          </a:prstGeom>
          <a:ln w="63500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57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28B5BF1-2032-B74A-8C37-A99C40985D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1000"/>
          </a:blip>
          <a:srcRect l="7154" b="1274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3D983B-3E7D-874A-A726-24CF196B3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79437"/>
            <a:ext cx="7081902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5400" b="1" kern="1200" dirty="0">
                <a:solidFill>
                  <a:schemeClr val="tx1"/>
                </a:solidFill>
                <a:effectLst>
                  <a:outerShdw blurRad="273055" dist="38100" dir="13500000" algn="br" rotWithShape="0">
                    <a:prstClr val="black"/>
                  </a:outerShdw>
                </a:effectLst>
                <a:latin typeface="Helvetica" pitchFamily="2" charset="0"/>
                <a:cs typeface="+mj-cs"/>
              </a:rPr>
              <a:t>Thanks for you attention!</a:t>
            </a:r>
          </a:p>
        </p:txBody>
      </p:sp>
      <p:pic>
        <p:nvPicPr>
          <p:cNvPr id="5" name="Content Placeholder 4" descr="A plane taking off&#10;&#10;Description automatically generated with low confidence">
            <a:extLst>
              <a:ext uri="{FF2B5EF4-FFF2-40B4-BE49-F238E27FC236}">
                <a16:creationId xmlns:a16="http://schemas.microsoft.com/office/drawing/2014/main" id="{C95F8969-D837-D445-8B31-26331E9D75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526"/>
          <a:stretch/>
        </p:blipFill>
        <p:spPr>
          <a:xfrm>
            <a:off x="5142944" y="3"/>
            <a:ext cx="6069184" cy="2839783"/>
          </a:xfrm>
          <a:custGeom>
            <a:avLst/>
            <a:gdLst/>
            <a:ahLst/>
            <a:cxnLst/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3" y="106160"/>
                </a:lnTo>
                <a:cubicBezTo>
                  <a:pt x="5907891" y="1641596"/>
                  <a:pt x="4611168" y="2839783"/>
                  <a:pt x="3034592" y="2839783"/>
                </a:cubicBezTo>
                <a:cubicBezTo>
                  <a:pt x="1458016" y="2839783"/>
                  <a:pt x="161292" y="1641596"/>
                  <a:pt x="5360" y="106160"/>
                </a:cubicBezTo>
                <a:close/>
              </a:path>
            </a:pathLst>
          </a:custGeom>
        </p:spPr>
      </p:pic>
      <p:pic>
        <p:nvPicPr>
          <p:cNvPr id="7" name="Picture 6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1A1F1CD0-3DD1-8842-B332-38FB196430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732" r="-2" b="30285"/>
          <a:stretch/>
        </p:blipFill>
        <p:spPr>
          <a:xfrm>
            <a:off x="7190587" y="3124784"/>
            <a:ext cx="5001415" cy="3733214"/>
          </a:xfrm>
          <a:custGeom>
            <a:avLst/>
            <a:gdLst/>
            <a:ahLst/>
            <a:cxnLst/>
            <a:rect l="l" t="t" r="r" b="b"/>
            <a:pathLst>
              <a:path w="5001415" h="3733214">
                <a:moveTo>
                  <a:pt x="3044952" y="0"/>
                </a:moveTo>
                <a:cubicBezTo>
                  <a:pt x="3780687" y="0"/>
                  <a:pt x="4455477" y="260939"/>
                  <a:pt x="4981824" y="695319"/>
                </a:cubicBezTo>
                <a:lnTo>
                  <a:pt x="5001415" y="713124"/>
                </a:lnTo>
                <a:lnTo>
                  <a:pt x="5001415" y="3733214"/>
                </a:lnTo>
                <a:lnTo>
                  <a:pt x="81043" y="3733214"/>
                </a:lnTo>
                <a:lnTo>
                  <a:pt x="61862" y="3658617"/>
                </a:lnTo>
                <a:cubicBezTo>
                  <a:pt x="21301" y="3460397"/>
                  <a:pt x="0" y="3255162"/>
                  <a:pt x="0" y="3044952"/>
                </a:cubicBezTo>
                <a:cubicBezTo>
                  <a:pt x="0" y="1363271"/>
                  <a:pt x="1363271" y="0"/>
                  <a:pt x="304495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798767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7807</TotalTime>
  <Words>545</Words>
  <Application>Microsoft Macintosh PowerPoint</Application>
  <PresentationFormat>Widescreen</PresentationFormat>
  <Paragraphs>57</Paragraphs>
  <Slides>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Helvetica</vt:lpstr>
      <vt:lpstr>Office Theme</vt:lpstr>
      <vt:lpstr>GCAS Observations on the JSC G-V</vt:lpstr>
      <vt:lpstr>NASA GCAS Airborne Spectrometer</vt:lpstr>
      <vt:lpstr>TRACER-AQ G-V Flight Strategy</vt:lpstr>
      <vt:lpstr>PowerPoint Presentation</vt:lpstr>
      <vt:lpstr>PowerPoint Presentation</vt:lpstr>
      <vt:lpstr>PowerPoint Presentation</vt:lpstr>
      <vt:lpstr>Thanks for you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Sullivan, John T. (GSFC-6140)</dc:creator>
  <cp:lastModifiedBy>Judd, Laura M. (LARC-E303)</cp:lastModifiedBy>
  <cp:revision>57</cp:revision>
  <dcterms:created xsi:type="dcterms:W3CDTF">2022-04-18T19:35:26Z</dcterms:created>
  <dcterms:modified xsi:type="dcterms:W3CDTF">2022-09-12T20:24:22Z</dcterms:modified>
</cp:coreProperties>
</file>