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a1f7e723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ea1f7e723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57fec199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57fec199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57fec199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957fec199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5143b043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95143b043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5143b043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5143b043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5143b043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5143b043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5143b043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5143b043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59e3fef5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59e3fef5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Guillaume Gronoff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59e3fef5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959e3fef5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5143b043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95143b043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plot made by Andy Langford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59e3fef5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959e3fef5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3190b65c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93190b65c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5143b043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5143b043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3190b65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93190b65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957fec199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957fec199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a1f7e723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1ea1f7e723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957fec199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957fec199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ozonesonde from the Flax Pond Marine Station was just at the beginning of the ozone enhancement observed by the TROPOZ ozone lidar.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59e3fef5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59e3fef5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59e3fef5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59e3fef5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ozone enhancement has not reached Westport yet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5143b043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5143b043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57fec199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57fec199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Relationship Id="rId5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-air.larc.nasa.gov/missions/staqs/index.html" TargetMode="External"/><Relationship Id="rId4" Type="http://schemas.openxmlformats.org/officeDocument/2006/relationships/hyperlink" Target="https://www-air.larc.nasa.gov/cgi-bin/ArcView/staqs" TargetMode="External"/><Relationship Id="rId5" Type="http://schemas.openxmlformats.org/officeDocument/2006/relationships/hyperlink" Target="https://www-air.larc.nasa.gov/cgi-bin/ArcView/staqs?SONDE=1?SONDE=1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71200" y="125325"/>
            <a:ext cx="56979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280"/>
              <a:t>Ozonesondes during STAQS</a:t>
            </a:r>
            <a:endParaRPr sz="328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75" y="658125"/>
            <a:ext cx="5841848" cy="43813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060350" y="4652500"/>
            <a:ext cx="285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Left: Yale Coastal Field Station (YCFS)</a:t>
            </a:r>
            <a:endParaRPr sz="12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6060350" y="658125"/>
            <a:ext cx="3021000" cy="3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70 ozonesondes from the three ozone lidar locations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Flax Pond Marine Site, NY</a:t>
            </a:r>
            <a:endParaRPr sz="16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NASA LaRC ozone lidar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40 ozonesondes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/>
              <a:t>Westport, CT</a:t>
            </a:r>
            <a:endParaRPr sz="16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NASA LaRC ozone lidar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17 ozonesondes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/>
              <a:t>Yale Coastal Field Station, CT</a:t>
            </a:r>
            <a:endParaRPr sz="16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NOAA TOPAZ ozone lidar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13 ozonesondes</a:t>
            </a: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409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609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July 29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Relatively strong southwesterly winds in the afternoon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Highest ozone day of the four day (July 26-29) sequence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550" y="176775"/>
            <a:ext cx="3880374" cy="29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0" y="3252225"/>
            <a:ext cx="2306199" cy="17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3399" y="3261075"/>
            <a:ext cx="2306199" cy="17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4609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0475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 b="0" l="980" r="980" t="0"/>
          <a:stretch/>
        </p:blipFill>
        <p:spPr>
          <a:xfrm>
            <a:off x="6399550" y="152400"/>
            <a:ext cx="260363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609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800"/>
            <a:ext cx="8839204" cy="356071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621775" y="4663825"/>
            <a:ext cx="738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Standard Time (LST) is UTC-5; at midnight LST there the ozone is zeroed</a:t>
            </a:r>
            <a:endParaRPr/>
          </a:p>
        </p:txBody>
      </p:sp>
      <p:sp>
        <p:nvSpPr>
          <p:cNvPr id="163" name="Google Shape;163;p28"/>
          <p:cNvSpPr txBox="1"/>
          <p:nvPr/>
        </p:nvSpPr>
        <p:spPr>
          <a:xfrm>
            <a:off x="555250" y="4562550"/>
            <a:ext cx="38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468725" y="4294525"/>
            <a:ext cx="4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7/26</a:t>
            </a:r>
            <a:endParaRPr sz="1200"/>
          </a:p>
        </p:txBody>
      </p:sp>
      <p:sp>
        <p:nvSpPr>
          <p:cNvPr id="165" name="Google Shape;165;p28"/>
          <p:cNvSpPr txBox="1"/>
          <p:nvPr/>
        </p:nvSpPr>
        <p:spPr>
          <a:xfrm>
            <a:off x="2284613" y="4294525"/>
            <a:ext cx="4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7/27</a:t>
            </a:r>
            <a:endParaRPr sz="1200"/>
          </a:p>
        </p:txBody>
      </p:sp>
      <p:sp>
        <p:nvSpPr>
          <p:cNvPr id="166" name="Google Shape;166;p28"/>
          <p:cNvSpPr txBox="1"/>
          <p:nvPr/>
        </p:nvSpPr>
        <p:spPr>
          <a:xfrm>
            <a:off x="4100500" y="4474750"/>
            <a:ext cx="4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7/28</a:t>
            </a:r>
            <a:endParaRPr sz="1200"/>
          </a:p>
        </p:txBody>
      </p:sp>
      <p:sp>
        <p:nvSpPr>
          <p:cNvPr id="167" name="Google Shape;167;p28"/>
          <p:cNvSpPr txBox="1"/>
          <p:nvPr/>
        </p:nvSpPr>
        <p:spPr>
          <a:xfrm>
            <a:off x="5883125" y="4294525"/>
            <a:ext cx="49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7/29</a:t>
            </a:r>
            <a:endParaRPr sz="1200"/>
          </a:p>
        </p:txBody>
      </p:sp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Ozone at Westport is titrated overnight when winds are northerly (I-95 influence)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5656975" y="126500"/>
            <a:ext cx="333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 shift above the marine layer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41850"/>
            <a:ext cx="2084100" cy="3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how a shift in winds above the marine layer with lower ozone throughout the rest of the boundary layer.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Nice agreement with TOPAZ lidar of features in first 6 km of the profile</a:t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9375" y="1099425"/>
            <a:ext cx="327618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701" y="126500"/>
            <a:ext cx="2828551" cy="23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700" y="2571749"/>
            <a:ext cx="2940688" cy="2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>
            <p:ph type="title"/>
          </p:nvPr>
        </p:nvSpPr>
        <p:spPr>
          <a:xfrm>
            <a:off x="354300" y="569150"/>
            <a:ext cx="204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5</a:t>
            </a:r>
            <a:endParaRPr/>
          </a:p>
        </p:txBody>
      </p:sp>
      <p:sp>
        <p:nvSpPr>
          <p:cNvPr id="179" name="Google Shape;179;p29"/>
          <p:cNvSpPr txBox="1"/>
          <p:nvPr/>
        </p:nvSpPr>
        <p:spPr>
          <a:xfrm>
            <a:off x="879075" y="126500"/>
            <a:ext cx="172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Right: Balloon path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975" y="306675"/>
            <a:ext cx="4087450" cy="47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5" y="1097200"/>
            <a:ext cx="4970775" cy="3976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0"/>
          <p:cNvCxnSpPr/>
          <p:nvPr/>
        </p:nvCxnSpPr>
        <p:spPr>
          <a:xfrm>
            <a:off x="476300" y="2673650"/>
            <a:ext cx="7784400" cy="19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30"/>
          <p:cNvCxnSpPr/>
          <p:nvPr/>
        </p:nvCxnSpPr>
        <p:spPr>
          <a:xfrm>
            <a:off x="489000" y="3124700"/>
            <a:ext cx="7791000" cy="1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30"/>
          <p:cNvCxnSpPr/>
          <p:nvPr/>
        </p:nvCxnSpPr>
        <p:spPr>
          <a:xfrm flipH="1" rot="10800000">
            <a:off x="3642000" y="1875400"/>
            <a:ext cx="159000" cy="2828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82675"/>
            <a:ext cx="42603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TOPAZ lidar comparison on August 11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076" y="152400"/>
            <a:ext cx="2816276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941" y="152400"/>
            <a:ext cx="2660341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63" y="152400"/>
            <a:ext cx="260836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900" y="518200"/>
            <a:ext cx="8906825" cy="39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40150" y="4513900"/>
            <a:ext cx="507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Above: STAQS NYC domain.  Image courtesy of Laura Judd</a:t>
            </a:r>
            <a:endParaRPr sz="1200"/>
          </a:p>
        </p:txBody>
      </p:sp>
      <p:sp>
        <p:nvSpPr>
          <p:cNvPr id="64" name="Google Shape;64;p14"/>
          <p:cNvSpPr/>
          <p:nvPr/>
        </p:nvSpPr>
        <p:spPr>
          <a:xfrm>
            <a:off x="6337475" y="2202475"/>
            <a:ext cx="176700" cy="1503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765200" y="1586025"/>
            <a:ext cx="176700" cy="1503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7490675" y="1084425"/>
            <a:ext cx="176700" cy="150300"/>
          </a:xfrm>
          <a:prstGeom prst="ellipse">
            <a:avLst/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6514175" y="2077525"/>
            <a:ext cx="25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Flax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7296125" y="1185825"/>
            <a:ext cx="17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YCFS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152400" y="1734125"/>
            <a:ext cx="8520600" cy="10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 sz="1400">
                <a:solidFill>
                  <a:schemeClr val="dk2"/>
                </a:solidFill>
              </a:rPr>
              <a:t>STAQS:</a:t>
            </a:r>
            <a:r>
              <a:rPr lang="en" sz="1400">
                <a:solidFill>
                  <a:schemeClr val="dk2"/>
                </a:solidFill>
              </a:rPr>
              <a:t> </a:t>
            </a:r>
            <a:r>
              <a:rPr lang="en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https://www-air.larc.nasa.gov/missions/staqs/index.html</a:t>
            </a:r>
            <a:br>
              <a:rPr lang="en" sz="1400">
                <a:solidFill>
                  <a:schemeClr val="dk2"/>
                </a:solidFill>
              </a:rPr>
            </a:br>
            <a:r>
              <a:rPr lang="en" sz="1400">
                <a:solidFill>
                  <a:schemeClr val="dk2"/>
                </a:solidFill>
              </a:rPr>
              <a:t>Click on “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STAQS Data Archive</a:t>
            </a:r>
            <a:r>
              <a:rPr lang="en" sz="1400">
                <a:solidFill>
                  <a:schemeClr val="dk2"/>
                </a:solidFill>
              </a:rPr>
              <a:t>” and then “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Sondes</a:t>
            </a:r>
            <a:r>
              <a:rPr lang="en" sz="1400">
                <a:solidFill>
                  <a:schemeClr val="dk2"/>
                </a:solidFill>
              </a:rPr>
              <a:t>”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2"/>
                </a:solidFill>
              </a:rPr>
              <a:t>Data is in ICARTT format (text file with a header followed by data that is comma delimited)</a:t>
            </a:r>
            <a:endParaRPr sz="1400">
              <a:solidFill>
                <a:schemeClr val="dk2"/>
              </a:solidFill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688425"/>
            <a:ext cx="8839200" cy="23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43552"/>
            <a:ext cx="9143999" cy="1725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idx="1" type="body"/>
          </p:nvPr>
        </p:nvSpPr>
        <p:spPr>
          <a:xfrm>
            <a:off x="132375" y="2203225"/>
            <a:ext cx="3779700" cy="5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Thanks to Steve Abrams and Stony Brook University for hosting us at the Flax Pond Marine Laboratory</a:t>
            </a:r>
            <a:endParaRPr sz="1200"/>
          </a:p>
        </p:txBody>
      </p:sp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b="5159" l="0" r="10241" t="19300"/>
          <a:stretch/>
        </p:blipFill>
        <p:spPr>
          <a:xfrm>
            <a:off x="314675" y="96525"/>
            <a:ext cx="3337513" cy="210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 rotWithShape="1">
          <a:blip r:embed="rId4">
            <a:alphaModFix/>
          </a:blip>
          <a:srcRect b="4161" l="0" r="13822" t="33439"/>
          <a:stretch/>
        </p:blipFill>
        <p:spPr>
          <a:xfrm>
            <a:off x="210275" y="2915925"/>
            <a:ext cx="3491502" cy="189602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 txBox="1"/>
          <p:nvPr/>
        </p:nvSpPr>
        <p:spPr>
          <a:xfrm>
            <a:off x="347263" y="4743300"/>
            <a:ext cx="305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Flax Pond Marine Laboratory</a:t>
            </a:r>
            <a:endParaRPr/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9600" y="228400"/>
            <a:ext cx="3396499" cy="452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5577300" y="4680875"/>
            <a:ext cx="164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Westport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46442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5518850" y="152400"/>
            <a:ext cx="353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920"/>
              <a:t>Ozonesondes during STAQS</a:t>
            </a:r>
            <a:endParaRPr sz="1920"/>
          </a:p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5589800" y="725100"/>
            <a:ext cx="3395100" cy="4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u="sng"/>
              <a:t>Balloon-based Instruments:</a:t>
            </a:r>
            <a:br>
              <a:rPr lang="en"/>
            </a:br>
            <a:r>
              <a:rPr lang="en"/>
              <a:t>En-Sci 2Z Ozonesonde</a:t>
            </a:r>
            <a:br>
              <a:rPr lang="en"/>
            </a:br>
            <a:r>
              <a:rPr lang="en"/>
              <a:t>iMet-4RSB Radiosonde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u="sng"/>
              <a:t>Data Collected:</a:t>
            </a:r>
            <a:br>
              <a:rPr lang="en"/>
            </a:br>
            <a:r>
              <a:rPr lang="en"/>
              <a:t>Vertical Profiles of O</a:t>
            </a:r>
            <a:r>
              <a:rPr baseline="-25000" lang="en"/>
              <a:t>3</a:t>
            </a:r>
            <a:r>
              <a:rPr lang="en"/>
              <a:t> and meteorological data</a:t>
            </a:r>
            <a:br>
              <a:rPr lang="en"/>
            </a:br>
            <a:br>
              <a:rPr lang="en"/>
            </a:br>
            <a:r>
              <a:rPr lang="en" u="sng"/>
              <a:t>Altitude range: </a:t>
            </a:r>
            <a:br>
              <a:rPr lang="en"/>
            </a:br>
            <a:r>
              <a:rPr lang="en"/>
              <a:t>Surface to 24-30 km depending on balloon size</a:t>
            </a:r>
            <a:br>
              <a:rPr lang="en"/>
            </a:br>
            <a:r>
              <a:rPr lang="en"/>
              <a:t>Rise rate of ~5 m/s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u="sng"/>
              <a:t>Instrument Performance:</a:t>
            </a:r>
            <a:br>
              <a:rPr lang="en"/>
            </a:br>
            <a:r>
              <a:rPr lang="en"/>
              <a:t>Ozone </a:t>
            </a:r>
            <a:br>
              <a:rPr lang="en"/>
            </a:br>
            <a:r>
              <a:rPr lang="en"/>
              <a:t>	Accuracy: 5-10%</a:t>
            </a:r>
            <a:br>
              <a:rPr lang="en"/>
            </a:br>
            <a:r>
              <a:rPr lang="en"/>
              <a:t>	Response time: ~25 s </a:t>
            </a:r>
            <a:br>
              <a:rPr lang="en"/>
            </a:br>
            <a:r>
              <a:rPr lang="en"/>
              <a:t>	  (vertical resolution ~125 m)</a:t>
            </a:r>
            <a:br>
              <a:rPr lang="en"/>
            </a:br>
            <a:br>
              <a:rPr lang="en"/>
            </a:br>
            <a:r>
              <a:rPr lang="en"/>
              <a:t>Time Resolution: 1 Hz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5164621" cy="482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638" y="152400"/>
            <a:ext cx="535430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6090025" y="4774200"/>
            <a:ext cx="103200" cy="3093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81000"/>
            <a:ext cx="5066125" cy="38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391275" y="4226800"/>
            <a:ext cx="35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Hourly wind vectors starting from 00 UTC</a:t>
            </a:r>
            <a:endParaRPr/>
          </a:p>
        </p:txBody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5586275" y="445025"/>
            <a:ext cx="324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July 26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5480225" y="1152475"/>
            <a:ext cx="335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Ozone </a:t>
            </a:r>
            <a:r>
              <a:rPr lang="en"/>
              <a:t>increases at Westport</a:t>
            </a:r>
            <a:r>
              <a:rPr lang="en"/>
              <a:t> after the transition to southerly flow.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609" y="152400"/>
            <a:ext cx="414880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July 28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Ozone again increases at Westport after the transition to winds out of the SSW.</a:t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170125"/>
            <a:ext cx="4527602" cy="3396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5084050" y="4568875"/>
            <a:ext cx="35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Hourly wind vectors starting from 00 UTC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438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075" y="152400"/>
            <a:ext cx="26036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