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6E9F0-4F48-4D47-BA91-535CDC15A261}" v="1" dt="2021-09-17T14:14:14.687"/>
  </p1510:revLst>
</p1510:revInfo>
</file>

<file path=ppt/tableStyles.xml><?xml version="1.0" encoding="utf-8"?>
<a:tblStyleLst xmlns:a="http://schemas.openxmlformats.org/drawingml/2006/main" def="{9A89483D-75DD-4668-81D8-B126E0C6DB84}">
  <a:tblStyle styleId="{9A89483D-75DD-4668-81D8-B126E0C6DB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2E96E9F0-4F48-4D47-BA91-535CDC15A261}"/>
    <pc:docChg chg="custSel modSld">
      <pc:chgData name="Schlessiger, Amber (LARC-E303)[UNIVERSITIES SPACE RESEARCH ASSOCIATION]" userId="95956dbd-856b-44b1-ae35-837808ee3c66" providerId="ADAL" clId="{2E96E9F0-4F48-4D47-BA91-535CDC15A261}" dt="2021-09-17T14:15:21.188" v="2" actId="1076"/>
      <pc:docMkLst>
        <pc:docMk/>
      </pc:docMkLst>
      <pc:sldChg chg="modSp mod">
        <pc:chgData name="Schlessiger, Amber (LARC-E303)[UNIVERSITIES SPACE RESEARCH ASSOCIATION]" userId="95956dbd-856b-44b1-ae35-837808ee3c66" providerId="ADAL" clId="{2E96E9F0-4F48-4D47-BA91-535CDC15A261}" dt="2021-09-17T14:14:14.750" v="1" actId="27636"/>
        <pc:sldMkLst>
          <pc:docMk/>
          <pc:sldMk cId="0" sldId="256"/>
        </pc:sldMkLst>
        <pc:spChg chg="mod">
          <ac:chgData name="Schlessiger, Amber (LARC-E303)[UNIVERSITIES SPACE RESEARCH ASSOCIATION]" userId="95956dbd-856b-44b1-ae35-837808ee3c66" providerId="ADAL" clId="{2E96E9F0-4F48-4D47-BA91-535CDC15A261}" dt="2021-09-17T14:14:14.750" v="1" actId="27636"/>
          <ac:spMkLst>
            <pc:docMk/>
            <pc:sldMk cId="0" sldId="256"/>
            <ac:spMk id="55" creationId="{00000000-0000-0000-0000-000000000000}"/>
          </ac:spMkLst>
        </pc:spChg>
      </pc:sldChg>
      <pc:sldChg chg="modSp mod">
        <pc:chgData name="Schlessiger, Amber (LARC-E303)[UNIVERSITIES SPACE RESEARCH ASSOCIATION]" userId="95956dbd-856b-44b1-ae35-837808ee3c66" providerId="ADAL" clId="{2E96E9F0-4F48-4D47-BA91-535CDC15A261}" dt="2021-09-17T14:15:21.188" v="2" actId="1076"/>
        <pc:sldMkLst>
          <pc:docMk/>
          <pc:sldMk cId="0" sldId="266"/>
        </pc:sldMkLst>
        <pc:picChg chg="mod">
          <ac:chgData name="Schlessiger, Amber (LARC-E303)[UNIVERSITIES SPACE RESEARCH ASSOCIATION]" userId="95956dbd-856b-44b1-ae35-837808ee3c66" providerId="ADAL" clId="{2E96E9F0-4F48-4D47-BA91-535CDC15A261}" dt="2021-09-17T14:15:21.188" v="2" actId="1076"/>
          <ac:picMkLst>
            <pc:docMk/>
            <pc:sldMk cId="0" sldId="266"/>
            <ac:picMk id="129" creationId="{00000000-0000-0000-0000-000000000000}"/>
          </ac:picMkLst>
        </pc:picChg>
      </pc:sldChg>
      <pc:sldChg chg="modSp mod">
        <pc:chgData name="Schlessiger, Amber (LARC-E303)[UNIVERSITIES SPACE RESEARCH ASSOCIATION]" userId="95956dbd-856b-44b1-ae35-837808ee3c66" providerId="ADAL" clId="{2E96E9F0-4F48-4D47-BA91-535CDC15A261}" dt="2021-09-17T14:14:14.728" v="0" actId="27636"/>
        <pc:sldMkLst>
          <pc:docMk/>
          <pc:sldMk cId="0" sldId="269"/>
        </pc:sldMkLst>
        <pc:spChg chg="mod">
          <ac:chgData name="Schlessiger, Amber (LARC-E303)[UNIVERSITIES SPACE RESEARCH ASSOCIATION]" userId="95956dbd-856b-44b1-ae35-837808ee3c66" providerId="ADAL" clId="{2E96E9F0-4F48-4D47-BA91-535CDC15A261}" dt="2021-09-17T14:14:14.728" v="0" actId="27636"/>
          <ac:spMkLst>
            <pc:docMk/>
            <pc:sldMk cId="0" sldId="269"/>
            <ac:spMk id="15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c.noaa.gov/exper/soundingclimo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c.noaa.gov/exper/soundingclimo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desandcurrents.noaa.gov/ofs/ngofs2/ngofs_galveston.html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8ef13348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8ef13348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https://www.spc.noaa.gov/exper/soundingclimo/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d6616b8ae_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d6616b8ae_3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https://www.spc.noaa.gov/exper/soundingclimo/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d2414cc6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d2414cc6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c222f079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c222f079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c656341b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c656341b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c656341bc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c656341bc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d2414cc6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d2414cc6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5f0939a7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e5f0939a7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5dee6de0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5dee6de0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5f0939a7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5f0939a7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d2414cc6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d2414cc6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b5c7d296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b5c7d2969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c656341bc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c656341bc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c656341bc_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c656341bc_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c656341bc_3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c656341bc_3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d6616b8ae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d6616b8ae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c656341bc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ec656341bc_3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c656341bc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c656341bc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d4927cc4b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d4927cc4b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d2414cc6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d2414cc6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d70dbba7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d70dbba7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5dee6de0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5dee6de0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not updated yet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c656341bc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c656341bc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d2414cc6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ed2414cc6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5dee6de0c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5dee6de0c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c656341b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ec656341b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c656341bc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ec656341bc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a4eaf3f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a4eaf3f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5dee6de0c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5dee6de0c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e5dee6de0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e5dee6de0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a4eaf3fc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a4eaf3fc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b3c487645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b3c487645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d70dbba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d70dbba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b3c487645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b3c487645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d6616b8a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d6616b8a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CMAQ 12km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5dee6de0c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e5dee6de0c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ea367c9d97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ea367c9d97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ed6616b8a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ed6616b8a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ed4927cc4b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ed4927cc4b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5f0939a7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5f0939a7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https://tidesandcurrents.noaa.gov/ofs/ngofs2/ngofs_galveston.html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c656341bc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c656341bc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ed37a81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ed37a81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5dee6de0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5dee6de0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5f0939a7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5f0939a7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d6616b8ae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d6616b8ae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c222f079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c222f079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c222f079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ec222f079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.airnow.gov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spub.epa.gov/airnow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spub.epa.gov/airnow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luid.nccs.nasa.gov/missions/chem2d_mission%2BTRACER-AQ/?one_click=1&amp;tau=000&amp;stream=G5FPFC&amp;level=0&amp;region=tracer_lg&amp;fcst=20210825T000000&amp;field=cobbn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gif"/><Relationship Id="rId4" Type="http://schemas.openxmlformats.org/officeDocument/2006/relationships/hyperlink" Target="https://ezgif.com/video-to-gi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luid.nccs.nasa.gov/missions/custom-2_mission%2BTRACER-AQ/?one_click=1&amp;tau=012&amp;stream=GEOSCFFC&amp;level=0&amp;region=tracer_sm&amp;fcst=20210826T120000&amp;field=o3sfc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irquality.weather.gov/sectors/easttexasLoop.php#tabs" TargetMode="Externa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luid.nccs.nasa.gov/gram/cf_o3/29.9x-95.33/?region=tracer-aq" TargetMode="Externa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luid.nccs.nasa.gov/gram/cf_o3/29.9x-95.33/?region=tracer-aq" TargetMode="Externa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ready.noaa.gov/HYSPLIT_traj.ph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Discussion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2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TRACER AQ IOP 1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3 September 2021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Coordinator: Alex Kotsakis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Forecasters: Mike Jensen, Doug Boyer, Amber Schlessiger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Interns/Assistants: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" y="815463"/>
            <a:ext cx="5017977" cy="351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127" y="1032575"/>
            <a:ext cx="3743646" cy="307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105500" y="47713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105500" y="47713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A. Kotsakis</a:t>
            </a:r>
            <a:endParaRPr sz="1000"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0" y="152400"/>
            <a:ext cx="6765686" cy="44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502725" y="262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GOES-16 Band 10 (lower level water vapor)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 1 Sep 1500--1600 Z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1" t="36057" r="38418" b="30422"/>
          <a:stretch/>
        </p:blipFill>
        <p:spPr>
          <a:xfrm>
            <a:off x="1692474" y="1252075"/>
            <a:ext cx="5632950" cy="30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219850" y="84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Quality Verification </a:t>
            </a:r>
            <a:endParaRPr/>
          </a:p>
        </p:txBody>
      </p:sp>
      <p:sp>
        <p:nvSpPr>
          <p:cNvPr id="141" name="Google Shape;141;p25"/>
          <p:cNvSpPr txBox="1"/>
          <p:nvPr/>
        </p:nvSpPr>
        <p:spPr>
          <a:xfrm>
            <a:off x="4572000" y="770575"/>
            <a:ext cx="104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Ozone</a:t>
            </a:r>
            <a:endParaRPr/>
          </a:p>
        </p:txBody>
      </p:sp>
      <p:sp>
        <p:nvSpPr>
          <p:cNvPr id="142" name="Google Shape;142;p25"/>
          <p:cNvSpPr txBox="1"/>
          <p:nvPr/>
        </p:nvSpPr>
        <p:spPr>
          <a:xfrm>
            <a:off x="3177100" y="4278950"/>
            <a:ext cx="104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PM2.5</a:t>
            </a:r>
            <a:endParaRPr/>
          </a:p>
        </p:txBody>
      </p:sp>
      <p:sp>
        <p:nvSpPr>
          <p:cNvPr id="143" name="Google Shape;143;p25"/>
          <p:cNvSpPr txBox="1"/>
          <p:nvPr/>
        </p:nvSpPr>
        <p:spPr>
          <a:xfrm>
            <a:off x="720725" y="2607525"/>
            <a:ext cx="13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Thurs</a:t>
            </a:r>
            <a:endParaRPr/>
          </a:p>
        </p:txBody>
      </p:sp>
      <p:sp>
        <p:nvSpPr>
          <p:cNvPr id="144" name="Google Shape;144;p25"/>
          <p:cNvSpPr txBox="1"/>
          <p:nvPr/>
        </p:nvSpPr>
        <p:spPr>
          <a:xfrm>
            <a:off x="2816050" y="2607525"/>
            <a:ext cx="13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</a:t>
            </a:r>
            <a:endParaRPr/>
          </a:p>
        </p:txBody>
      </p:sp>
      <p:sp>
        <p:nvSpPr>
          <p:cNvPr id="145" name="Google Shape;145;p25"/>
          <p:cNvSpPr txBox="1"/>
          <p:nvPr/>
        </p:nvSpPr>
        <p:spPr>
          <a:xfrm>
            <a:off x="4572000" y="4679150"/>
            <a:ext cx="13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Thurs</a:t>
            </a:r>
            <a:endParaRPr/>
          </a:p>
        </p:txBody>
      </p:sp>
      <p:sp>
        <p:nvSpPr>
          <p:cNvPr id="146" name="Google Shape;146;p25"/>
          <p:cNvSpPr txBox="1"/>
          <p:nvPr/>
        </p:nvSpPr>
        <p:spPr>
          <a:xfrm>
            <a:off x="7129875" y="4679150"/>
            <a:ext cx="13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</a:t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900" y="2586125"/>
            <a:ext cx="4803973" cy="21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50" y="716975"/>
            <a:ext cx="2278124" cy="183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160125"/>
            <a:ext cx="2123668" cy="183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Discussion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2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TRACER AQ spin up week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3 September 2021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Coordinator: Alex Kotsakis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Forecasters: Mike Jensen, Doug Boyer, Amber Schlessiger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Interns/Assistants: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75" y="1123950"/>
            <a:ext cx="4429724" cy="31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3950"/>
            <a:ext cx="4429725" cy="311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0" y="4835700"/>
            <a:ext cx="289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Slide Author: Amber Schlessiger</a:t>
            </a:r>
            <a:endParaRPr sz="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8"/>
          <p:cNvSpPr txBox="1"/>
          <p:nvPr/>
        </p:nvSpPr>
        <p:spPr>
          <a:xfrm>
            <a:off x="3844625" y="4627775"/>
            <a:ext cx="17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 Friday 12 Z</a:t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16"/>
            <a:ext cx="9144000" cy="491246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3184025" y="48048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/>
        </p:nvSpPr>
        <p:spPr>
          <a:xfrm>
            <a:off x="226550" y="78050"/>
            <a:ext cx="318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Friday 18Z Sounding, Houston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75" y="411825"/>
            <a:ext cx="6986426" cy="46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4"/>
              <a:t>GEFS forecasting: 500 hPa pattern and</a:t>
            </a:r>
            <a:r>
              <a:rPr lang="en"/>
              <a:t> </a:t>
            </a:r>
            <a:r>
              <a:rPr lang="en" sz="1755" b="1" i="1"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Probability of CAPE &gt; 1000 J·kg</a:t>
            </a:r>
            <a:r>
              <a:rPr lang="en" sz="1555" b="1" i="1" baseline="30000"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-1</a:t>
            </a:r>
            <a:endParaRPr sz="1555" b="1" i="1" baseline="30000"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70125"/>
            <a:ext cx="4354500" cy="32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300" y="1170125"/>
            <a:ext cx="4332300" cy="32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105500" y="47713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80825" y="45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T and wind NAM</a:t>
            </a: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4294967295"/>
          </p:nvPr>
        </p:nvSpPr>
        <p:spPr>
          <a:xfrm>
            <a:off x="198750" y="761500"/>
            <a:ext cx="2651100" cy="41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00" y="855425"/>
            <a:ext cx="4453600" cy="33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411525" y="4566975"/>
            <a:ext cx="184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Sat. 1800 UTC</a:t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50" y="940400"/>
            <a:ext cx="4227000" cy="31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/>
          <p:nvPr/>
        </p:nvSpPr>
        <p:spPr>
          <a:xfrm>
            <a:off x="4900025" y="4433000"/>
            <a:ext cx="184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Sun. 1800 UTC</a:t>
            </a:r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1740875" y="48332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97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verification</a:t>
            </a:r>
            <a:endParaRPr/>
          </a:p>
        </p:txBody>
      </p:sp>
      <p:graphicFrame>
        <p:nvGraphicFramePr>
          <p:cNvPr id="61" name="Google Shape;61;p14"/>
          <p:cNvGraphicFramePr/>
          <p:nvPr/>
        </p:nvGraphicFramePr>
        <p:xfrm>
          <a:off x="2231150" y="79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{9A89483D-75DD-4668-81D8-B126E0C6DB84}</a:tableStyleId>
              </a:tblPr>
              <a:tblGrid>
                <a:gridCol w="170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Forecast </a:t>
                      </a:r>
                      <a:endParaRPr sz="1200" b="1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Fri 9/2 AM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Fri 9/2 PM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Low-level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Cloudiness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Broken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Mid-level Cloudiness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Clear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Broken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Upper level Cloudiness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Clear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Broken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Convection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Scattered Near coast to SW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Scattered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Seabreeze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Ozone</a:t>
                      </a:r>
                      <a:endParaRPr sz="12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 (North of Houston)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PM2.5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311700" y="-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GEFS Plumes at KLCH and KIAH</a:t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00" y="358150"/>
            <a:ext cx="3188649" cy="23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650" y="363262"/>
            <a:ext cx="2989374" cy="225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275" y="2571750"/>
            <a:ext cx="3332298" cy="25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3956550" y="1292475"/>
            <a:ext cx="131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CAPE</a:t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50" y="2726425"/>
            <a:ext cx="2815219" cy="21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/>
        </p:nvSpPr>
        <p:spPr>
          <a:xfrm>
            <a:off x="3930150" y="3420200"/>
            <a:ext cx="90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PWV</a:t>
            </a:r>
            <a:endParaRPr/>
          </a:p>
        </p:txBody>
      </p:sp>
      <p:sp>
        <p:nvSpPr>
          <p:cNvPr id="208" name="Google Shape;208;p32"/>
          <p:cNvSpPr txBox="1"/>
          <p:nvPr/>
        </p:nvSpPr>
        <p:spPr>
          <a:xfrm>
            <a:off x="105500" y="47713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75" y="152400"/>
            <a:ext cx="625694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6629400" y="228600"/>
            <a:ext cx="233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 Morning</a:t>
            </a:r>
            <a:endParaRPr/>
          </a:p>
        </p:txBody>
      </p:sp>
      <p:sp>
        <p:nvSpPr>
          <p:cNvPr id="215" name="Google Shape;215;p33"/>
          <p:cNvSpPr txBox="1"/>
          <p:nvPr/>
        </p:nvSpPr>
        <p:spPr>
          <a:xfrm>
            <a:off x="6629400" y="4762525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6" y="0"/>
            <a:ext cx="66510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7227275" y="756150"/>
            <a:ext cx="164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 Afternoon</a:t>
            </a:r>
            <a:endParaRPr/>
          </a:p>
        </p:txBody>
      </p:sp>
      <p:sp>
        <p:nvSpPr>
          <p:cNvPr id="224" name="Google Shape;224;p34"/>
          <p:cNvSpPr txBox="1"/>
          <p:nvPr/>
        </p:nvSpPr>
        <p:spPr>
          <a:xfrm>
            <a:off x="6945925" y="4703625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36" y="0"/>
            <a:ext cx="66510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/>
          <p:nvPr/>
        </p:nvSpPr>
        <p:spPr>
          <a:xfrm>
            <a:off x="7112975" y="659425"/>
            <a:ext cx="186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Sunday morning</a:t>
            </a:r>
            <a:endParaRPr/>
          </a:p>
        </p:txBody>
      </p:sp>
      <p:sp>
        <p:nvSpPr>
          <p:cNvPr id="233" name="Google Shape;233;p35"/>
          <p:cNvSpPr txBox="1"/>
          <p:nvPr/>
        </p:nvSpPr>
        <p:spPr>
          <a:xfrm>
            <a:off x="6835925" y="47625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>
            <a:spLocks noGrp="1"/>
          </p:cNvSpPr>
          <p:nvPr>
            <p:ph type="title"/>
          </p:nvPr>
        </p:nvSpPr>
        <p:spPr>
          <a:xfrm>
            <a:off x="163125" y="24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12Z GFS RH</a:t>
            </a:r>
            <a:endParaRPr/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75" y="207775"/>
            <a:ext cx="6038176" cy="45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/>
          <p:nvPr/>
        </p:nvSpPr>
        <p:spPr>
          <a:xfrm>
            <a:off x="0" y="4835700"/>
            <a:ext cx="258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Slide Author: Amber Schlessiger</a:t>
            </a:r>
            <a:endParaRPr sz="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12Z GFS PWAT</a:t>
            </a:r>
            <a:endParaRPr/>
          </a:p>
        </p:txBody>
      </p:sp>
      <p:pic>
        <p:nvPicPr>
          <p:cNvPr id="246" name="Google Shape;246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050" y="283562"/>
            <a:ext cx="6101850" cy="457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/>
          <p:nvPr/>
        </p:nvSpPr>
        <p:spPr>
          <a:xfrm>
            <a:off x="0" y="4835700"/>
            <a:ext cx="186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Slide Author: Amber Schlessiger</a:t>
            </a:r>
            <a:endParaRPr sz="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Canadian Model (Fri)</a:t>
            </a:r>
            <a:endParaRPr/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402" y="1170125"/>
            <a:ext cx="4342197" cy="3623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70125"/>
            <a:ext cx="4344602" cy="3625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title"/>
          </p:nvPr>
        </p:nvSpPr>
        <p:spPr>
          <a:xfrm>
            <a:off x="259750" y="55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model sounding - Downtown Houston</a:t>
            </a:r>
            <a:endParaRPr/>
          </a:p>
        </p:txBody>
      </p:sp>
      <p:pic>
        <p:nvPicPr>
          <p:cNvPr id="260" name="Google Shape;260;p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575" y="756800"/>
            <a:ext cx="332727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025" y="756800"/>
            <a:ext cx="3343276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Canadian Model (Sat)</a:t>
            </a:r>
            <a:endParaRPr/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250" y="1017725"/>
            <a:ext cx="457880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>
            <a:spLocks noGrp="1"/>
          </p:cNvSpPr>
          <p:nvPr>
            <p:ph type="title"/>
          </p:nvPr>
        </p:nvSpPr>
        <p:spPr>
          <a:xfrm>
            <a:off x="311700" y="6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NWS Gridded Forecast</a:t>
            </a:r>
            <a:endParaRPr/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7775"/>
            <a:ext cx="8308724" cy="15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1345225" y="1828800"/>
            <a:ext cx="218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LaPorte, TX</a:t>
            </a:r>
            <a:endParaRPr/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0" y="3465648"/>
            <a:ext cx="8214924" cy="163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0" y="90850"/>
            <a:ext cx="8060752" cy="15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/>
          <p:nvPr/>
        </p:nvSpPr>
        <p:spPr>
          <a:xfrm>
            <a:off x="1925525" y="158250"/>
            <a:ext cx="160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IAH</a:t>
            </a:r>
            <a:endParaRPr/>
          </a:p>
        </p:txBody>
      </p:sp>
      <p:sp>
        <p:nvSpPr>
          <p:cNvPr id="278" name="Google Shape;278;p41"/>
          <p:cNvSpPr txBox="1"/>
          <p:nvPr/>
        </p:nvSpPr>
        <p:spPr>
          <a:xfrm>
            <a:off x="1863975" y="3525725"/>
            <a:ext cx="15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Galveston, TX</a:t>
            </a:r>
            <a:endParaRPr/>
          </a:p>
        </p:txBody>
      </p:sp>
      <p:sp>
        <p:nvSpPr>
          <p:cNvPr id="279" name="Google Shape;279;p41"/>
          <p:cNvSpPr txBox="1"/>
          <p:nvPr/>
        </p:nvSpPr>
        <p:spPr>
          <a:xfrm>
            <a:off x="6726000" y="677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-27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summary</a:t>
            </a:r>
            <a:endParaRPr/>
          </a:p>
        </p:txBody>
      </p:sp>
      <p:graphicFrame>
        <p:nvGraphicFramePr>
          <p:cNvPr id="67" name="Google Shape;67;p15"/>
          <p:cNvGraphicFramePr/>
          <p:nvPr/>
        </p:nvGraphicFramePr>
        <p:xfrm>
          <a:off x="311700" y="50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{9A89483D-75DD-4668-81D8-B126E0C6DB84}</a:tableStyleId>
              </a:tblPr>
              <a:tblGrid>
                <a:gridCol w="142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Forecast 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Fri 9/4 AM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Fri</a:t>
                      </a:r>
                      <a:r>
                        <a:rPr lang="en" sz="1200" b="1"/>
                        <a:t> 9/4 PM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Sat  9/5 AM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Sat 9/5 PM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Long Term Outlook (Sun - Tues)</a:t>
                      </a:r>
                      <a:endParaRPr sz="12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Low-level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Cloudiness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Mostly clear on Monday, building cloudiness into Tuesday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Mid-level Cloudiness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Upper level Cloudiness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Convection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 near coast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More likely Tues.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Seabreeze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 (Weaker)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Ozone</a:t>
                      </a:r>
                      <a:endParaRPr sz="12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 (N. of Houston)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PM2.5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HRRR and NAM Total Cloud Fraction - Wednesday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69338"/>
            <a:ext cx="4571999" cy="35325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4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0125"/>
            <a:ext cx="4571999" cy="35309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5750"/>
            <a:ext cx="4571998" cy="353078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 txBox="1"/>
          <p:nvPr/>
        </p:nvSpPr>
        <p:spPr>
          <a:xfrm>
            <a:off x="1134350" y="528200"/>
            <a:ext cx="201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 3km</a:t>
            </a:r>
            <a:endParaRPr/>
          </a:p>
        </p:txBody>
      </p:sp>
      <p:sp>
        <p:nvSpPr>
          <p:cNvPr id="293" name="Google Shape;293;p43"/>
          <p:cNvSpPr txBox="1"/>
          <p:nvPr/>
        </p:nvSpPr>
        <p:spPr>
          <a:xfrm>
            <a:off x="5849250" y="528200"/>
            <a:ext cx="201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GFS</a:t>
            </a:r>
            <a:endParaRPr/>
          </a:p>
        </p:txBody>
      </p:sp>
      <p:pic>
        <p:nvPicPr>
          <p:cNvPr id="294" name="Google Shape;294;p4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1080800"/>
            <a:ext cx="4267202" cy="3297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/>
          <p:nvPr/>
        </p:nvSpPr>
        <p:spPr>
          <a:xfrm>
            <a:off x="7988100" y="4743300"/>
            <a:ext cx="11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Source</a:t>
            </a:r>
            <a:endParaRPr/>
          </a:p>
        </p:txBody>
      </p:sp>
      <p:pic>
        <p:nvPicPr>
          <p:cNvPr id="300" name="Google Shape;300;p4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8839199" cy="4387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" y="675525"/>
            <a:ext cx="8944454" cy="442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268125" y="67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AirNow Map of Current Hourly PM2.5</a:t>
            </a:r>
            <a:endParaRPr/>
          </a:p>
        </p:txBody>
      </p:sp>
      <p:sp>
        <p:nvSpPr>
          <p:cNvPr id="307" name="Google Shape;307;p45"/>
          <p:cNvSpPr txBox="1"/>
          <p:nvPr/>
        </p:nvSpPr>
        <p:spPr>
          <a:xfrm>
            <a:off x="501275" y="4577475"/>
            <a:ext cx="106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635575"/>
            <a:ext cx="9030027" cy="446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>
            <a:spLocks noGrp="1"/>
          </p:cNvSpPr>
          <p:nvPr>
            <p:ph type="title"/>
          </p:nvPr>
        </p:nvSpPr>
        <p:spPr>
          <a:xfrm>
            <a:off x="254713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AirNow Map of Current Hourly Ozone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6"/>
          <p:cNvSpPr txBox="1"/>
          <p:nvPr/>
        </p:nvSpPr>
        <p:spPr>
          <a:xfrm>
            <a:off x="530350" y="4592025"/>
            <a:ext cx="106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>
            <a:spLocks noGrp="1"/>
          </p:cNvSpPr>
          <p:nvPr>
            <p:ph type="title"/>
          </p:nvPr>
        </p:nvSpPr>
        <p:spPr>
          <a:xfrm>
            <a:off x="311700" y="96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Houston Air Quality</a:t>
            </a:r>
            <a:endParaRPr/>
          </a:p>
        </p:txBody>
      </p:sp>
      <p:pic>
        <p:nvPicPr>
          <p:cNvPr id="320" name="Google Shape;320;p4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5" y="931675"/>
            <a:ext cx="4531324" cy="364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225" y="931675"/>
            <a:ext cx="4224123" cy="364192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7"/>
          <p:cNvSpPr/>
          <p:nvPr/>
        </p:nvSpPr>
        <p:spPr>
          <a:xfrm>
            <a:off x="6196900" y="2779200"/>
            <a:ext cx="232500" cy="145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7"/>
          <p:cNvSpPr/>
          <p:nvPr/>
        </p:nvSpPr>
        <p:spPr>
          <a:xfrm>
            <a:off x="1772450" y="2481200"/>
            <a:ext cx="232500" cy="145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 txBox="1"/>
          <p:nvPr/>
        </p:nvSpPr>
        <p:spPr>
          <a:xfrm>
            <a:off x="8069100" y="4743300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Source</a:t>
            </a:r>
            <a:endParaRPr/>
          </a:p>
        </p:txBody>
      </p:sp>
      <p:sp>
        <p:nvSpPr>
          <p:cNvPr id="329" name="Google Shape;329;p48"/>
          <p:cNvSpPr txBox="1"/>
          <p:nvPr/>
        </p:nvSpPr>
        <p:spPr>
          <a:xfrm>
            <a:off x="8137500" y="4222275"/>
            <a:ext cx="100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MP4-GIF converter</a:t>
            </a:r>
            <a:endParaRPr/>
          </a:p>
        </p:txBody>
      </p:sp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311700" y="15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Carbon Monoxide (CO) Biomass Burning Tracer - GEOS-CF</a:t>
            </a:r>
            <a:endParaRPr sz="2420"/>
          </a:p>
        </p:txBody>
      </p:sp>
      <p:sp>
        <p:nvSpPr>
          <p:cNvPr id="331" name="Google Shape;331;p48"/>
          <p:cNvSpPr txBox="1"/>
          <p:nvPr/>
        </p:nvSpPr>
        <p:spPr>
          <a:xfrm>
            <a:off x="349725" y="1279475"/>
            <a:ext cx="234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Impacts expected late next week</a:t>
            </a:r>
            <a:endParaRPr/>
          </a:p>
        </p:txBody>
      </p:sp>
      <p:pic>
        <p:nvPicPr>
          <p:cNvPr id="332" name="Google Shape;332;p4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825" y="880125"/>
            <a:ext cx="5068875" cy="380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>
            <a:spLocks noGrp="1"/>
          </p:cNvSpPr>
          <p:nvPr>
            <p:ph type="title"/>
          </p:nvPr>
        </p:nvSpPr>
        <p:spPr>
          <a:xfrm>
            <a:off x="311700" y="6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Saharan dust </a:t>
            </a:r>
            <a:r>
              <a:rPr lang="en" sz="2420"/>
              <a:t>- GEOS-CF</a:t>
            </a:r>
            <a:endParaRPr/>
          </a:p>
        </p:txBody>
      </p:sp>
      <p:sp>
        <p:nvSpPr>
          <p:cNvPr id="338" name="Google Shape;338;p49"/>
          <p:cNvSpPr txBox="1"/>
          <p:nvPr/>
        </p:nvSpPr>
        <p:spPr>
          <a:xfrm>
            <a:off x="312775" y="1329325"/>
            <a:ext cx="2145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 dust in south and east Texas, clearing out late next week.</a:t>
            </a:r>
            <a:endParaRPr/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075" y="790625"/>
            <a:ext cx="5600634" cy="420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4707599" cy="35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42150"/>
            <a:ext cx="4435676" cy="33267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0"/>
          <p:cNvSpPr txBox="1"/>
          <p:nvPr/>
        </p:nvSpPr>
        <p:spPr>
          <a:xfrm>
            <a:off x="1001250" y="641900"/>
            <a:ext cx="2842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Saturday 9/4</a:t>
            </a:r>
            <a:endParaRPr sz="1700"/>
          </a:p>
        </p:txBody>
      </p:sp>
      <p:sp>
        <p:nvSpPr>
          <p:cNvPr id="347" name="Google Shape;347;p50"/>
          <p:cNvSpPr txBox="1"/>
          <p:nvPr/>
        </p:nvSpPr>
        <p:spPr>
          <a:xfrm>
            <a:off x="5162500" y="580450"/>
            <a:ext cx="28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Sunday 9/5</a:t>
            </a:r>
            <a:endParaRPr sz="1800"/>
          </a:p>
        </p:txBody>
      </p:sp>
      <p:sp>
        <p:nvSpPr>
          <p:cNvPr id="348" name="Google Shape;348;p50"/>
          <p:cNvSpPr txBox="1">
            <a:spLocks noGrp="1"/>
          </p:cNvSpPr>
          <p:nvPr>
            <p:ph type="title"/>
          </p:nvPr>
        </p:nvSpPr>
        <p:spPr>
          <a:xfrm>
            <a:off x="311700" y="11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PM2.5 Forecast - </a:t>
            </a:r>
            <a:r>
              <a:rPr lang="en" sz="2420"/>
              <a:t>GEOS-CF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400"/>
            <a:ext cx="4402840" cy="37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01306"/>
            <a:ext cx="4571999" cy="393739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1"/>
          <p:cNvSpPr txBox="1">
            <a:spLocks noGrp="1"/>
          </p:cNvSpPr>
          <p:nvPr>
            <p:ph type="title"/>
          </p:nvPr>
        </p:nvSpPr>
        <p:spPr>
          <a:xfrm>
            <a:off x="311700" y="218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 2.5 - GEOS CF Forecast</a:t>
            </a:r>
            <a:endParaRPr/>
          </a:p>
        </p:txBody>
      </p:sp>
      <p:sp>
        <p:nvSpPr>
          <p:cNvPr id="356" name="Google Shape;356;p51"/>
          <p:cNvSpPr/>
          <p:nvPr/>
        </p:nvSpPr>
        <p:spPr>
          <a:xfrm>
            <a:off x="1707325" y="4594400"/>
            <a:ext cx="739200" cy="167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1"/>
          <p:cNvSpPr/>
          <p:nvPr/>
        </p:nvSpPr>
        <p:spPr>
          <a:xfrm>
            <a:off x="6372150" y="4665475"/>
            <a:ext cx="701100" cy="198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1"/>
          <p:cNvSpPr/>
          <p:nvPr/>
        </p:nvSpPr>
        <p:spPr>
          <a:xfrm>
            <a:off x="1740050" y="1287200"/>
            <a:ext cx="2127600" cy="325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1"/>
          <p:cNvSpPr/>
          <p:nvPr/>
        </p:nvSpPr>
        <p:spPr>
          <a:xfrm>
            <a:off x="6372150" y="1287200"/>
            <a:ext cx="2203200" cy="3307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Weather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369050" y="150275"/>
            <a:ext cx="87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UTC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8105950" y="3500550"/>
            <a:ext cx="87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UTC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61" y="669675"/>
            <a:ext cx="3590600" cy="201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3" y="2722350"/>
            <a:ext cx="3661276" cy="205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613" y="2690625"/>
            <a:ext cx="3774024" cy="21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475" y="550474"/>
            <a:ext cx="1544603" cy="20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6041975" y="593775"/>
            <a:ext cx="108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13:59 UTC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105500" y="47713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>
            <a:spLocks noGrp="1"/>
          </p:cNvSpPr>
          <p:nvPr>
            <p:ph type="title"/>
          </p:nvPr>
        </p:nvSpPr>
        <p:spPr>
          <a:xfrm>
            <a:off x="209350" y="61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Ozone </a:t>
            </a:r>
            <a:endParaRPr/>
          </a:p>
        </p:txBody>
      </p:sp>
      <p:sp>
        <p:nvSpPr>
          <p:cNvPr id="365" name="Google Shape;365;p52"/>
          <p:cNvSpPr txBox="1"/>
          <p:nvPr/>
        </p:nvSpPr>
        <p:spPr>
          <a:xfrm>
            <a:off x="494675" y="4538500"/>
            <a:ext cx="191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2"/>
          <p:cNvSpPr txBox="1"/>
          <p:nvPr/>
        </p:nvSpPr>
        <p:spPr>
          <a:xfrm>
            <a:off x="706650" y="4571675"/>
            <a:ext cx="40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Source</a:t>
            </a:r>
            <a:endParaRPr/>
          </a:p>
        </p:txBody>
      </p:sp>
      <p:pic>
        <p:nvPicPr>
          <p:cNvPr id="367" name="Google Shape;367;p5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5" y="589325"/>
            <a:ext cx="4468824" cy="341297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2"/>
          <p:cNvSpPr/>
          <p:nvPr/>
        </p:nvSpPr>
        <p:spPr>
          <a:xfrm>
            <a:off x="117725" y="2845525"/>
            <a:ext cx="4439700" cy="167100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p5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425" y="61175"/>
            <a:ext cx="3062126" cy="2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750" y="1496575"/>
            <a:ext cx="3063240" cy="230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845525"/>
            <a:ext cx="3063240" cy="230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2"/>
          <p:cNvSpPr txBox="1"/>
          <p:nvPr/>
        </p:nvSpPr>
        <p:spPr>
          <a:xfrm>
            <a:off x="7493200" y="339125"/>
            <a:ext cx="12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 9/4 21z</a:t>
            </a:r>
            <a:endParaRPr/>
          </a:p>
        </p:txBody>
      </p:sp>
      <p:sp>
        <p:nvSpPr>
          <p:cNvPr id="373" name="Google Shape;373;p52"/>
          <p:cNvSpPr txBox="1"/>
          <p:nvPr/>
        </p:nvSpPr>
        <p:spPr>
          <a:xfrm>
            <a:off x="5344325" y="2316375"/>
            <a:ext cx="12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 9/5 21z</a:t>
            </a:r>
            <a:endParaRPr/>
          </a:p>
        </p:txBody>
      </p:sp>
      <p:sp>
        <p:nvSpPr>
          <p:cNvPr id="374" name="Google Shape;374;p52"/>
          <p:cNvSpPr txBox="1"/>
          <p:nvPr/>
        </p:nvSpPr>
        <p:spPr>
          <a:xfrm>
            <a:off x="7635250" y="4171475"/>
            <a:ext cx="12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 9/5 21z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/>
              <a:t>National Air Quality Forecast Capability (NAQFC) - Maximum 1hr Ozone Forecasts</a:t>
            </a:r>
            <a:endParaRPr sz="1720"/>
          </a:p>
        </p:txBody>
      </p:sp>
      <p:pic>
        <p:nvPicPr>
          <p:cNvPr id="380" name="Google Shape;380;p5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00" y="1017725"/>
            <a:ext cx="296355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3"/>
          <p:cNvSpPr txBox="1"/>
          <p:nvPr/>
        </p:nvSpPr>
        <p:spPr>
          <a:xfrm>
            <a:off x="1052925" y="697425"/>
            <a:ext cx="217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Friday 9/3</a:t>
            </a:r>
            <a:endParaRPr/>
          </a:p>
        </p:txBody>
      </p:sp>
      <p:sp>
        <p:nvSpPr>
          <p:cNvPr id="382" name="Google Shape;382;p53"/>
          <p:cNvSpPr txBox="1"/>
          <p:nvPr/>
        </p:nvSpPr>
        <p:spPr>
          <a:xfrm>
            <a:off x="5360800" y="697425"/>
            <a:ext cx="217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 9/4</a:t>
            </a:r>
            <a:endParaRPr/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750" y="1017738"/>
            <a:ext cx="2963549" cy="382094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3"/>
          <p:cNvSpPr txBox="1"/>
          <p:nvPr/>
        </p:nvSpPr>
        <p:spPr>
          <a:xfrm>
            <a:off x="8074550" y="4710925"/>
            <a:ext cx="10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Source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374" y="408325"/>
            <a:ext cx="4444824" cy="398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50" y="408325"/>
            <a:ext cx="4444826" cy="399593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4"/>
          <p:cNvSpPr txBox="1"/>
          <p:nvPr/>
        </p:nvSpPr>
        <p:spPr>
          <a:xfrm>
            <a:off x="8163000" y="4743300"/>
            <a:ext cx="98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Source</a:t>
            </a:r>
            <a:endParaRPr/>
          </a:p>
        </p:txBody>
      </p:sp>
      <p:sp>
        <p:nvSpPr>
          <p:cNvPr id="392" name="Google Shape;392;p54"/>
          <p:cNvSpPr/>
          <p:nvPr/>
        </p:nvSpPr>
        <p:spPr>
          <a:xfrm>
            <a:off x="6363589" y="4196900"/>
            <a:ext cx="1202400" cy="198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4"/>
          <p:cNvSpPr/>
          <p:nvPr/>
        </p:nvSpPr>
        <p:spPr>
          <a:xfrm>
            <a:off x="2137299" y="4239900"/>
            <a:ext cx="428700" cy="198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4"/>
          <p:cNvSpPr/>
          <p:nvPr/>
        </p:nvSpPr>
        <p:spPr>
          <a:xfrm>
            <a:off x="1925175" y="810300"/>
            <a:ext cx="2063400" cy="3346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4"/>
          <p:cNvSpPr/>
          <p:nvPr/>
        </p:nvSpPr>
        <p:spPr>
          <a:xfrm>
            <a:off x="6567250" y="770400"/>
            <a:ext cx="2063400" cy="3386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0" y="464950"/>
            <a:ext cx="4564574" cy="404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77" y="464950"/>
            <a:ext cx="4500367" cy="40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5"/>
          <p:cNvSpPr txBox="1"/>
          <p:nvPr/>
        </p:nvSpPr>
        <p:spPr>
          <a:xfrm>
            <a:off x="8163000" y="4743300"/>
            <a:ext cx="98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Source</a:t>
            </a:r>
            <a:endParaRPr/>
          </a:p>
        </p:txBody>
      </p:sp>
      <p:sp>
        <p:nvSpPr>
          <p:cNvPr id="403" name="Google Shape;403;p55"/>
          <p:cNvSpPr/>
          <p:nvPr/>
        </p:nvSpPr>
        <p:spPr>
          <a:xfrm>
            <a:off x="6367492" y="4312250"/>
            <a:ext cx="981000" cy="198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5"/>
          <p:cNvSpPr/>
          <p:nvPr/>
        </p:nvSpPr>
        <p:spPr>
          <a:xfrm>
            <a:off x="6484000" y="828200"/>
            <a:ext cx="2059500" cy="3429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55"/>
          <p:cNvSpPr/>
          <p:nvPr/>
        </p:nvSpPr>
        <p:spPr>
          <a:xfrm>
            <a:off x="1914375" y="828200"/>
            <a:ext cx="2019600" cy="3429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55"/>
          <p:cNvSpPr/>
          <p:nvPr/>
        </p:nvSpPr>
        <p:spPr>
          <a:xfrm>
            <a:off x="2120000" y="4312250"/>
            <a:ext cx="428700" cy="198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6"/>
          <p:cNvSpPr txBox="1">
            <a:spLocks noGrp="1"/>
          </p:cNvSpPr>
          <p:nvPr>
            <p:ph type="title"/>
          </p:nvPr>
        </p:nvSpPr>
        <p:spPr>
          <a:xfrm>
            <a:off x="311700" y="146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HYSPLIT Back Trajectories - NAM 3km CONUS Nest</a:t>
            </a:r>
            <a:endParaRPr/>
          </a:p>
        </p:txBody>
      </p:sp>
      <p:pic>
        <p:nvPicPr>
          <p:cNvPr id="412" name="Google Shape;412;p5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00" y="792338"/>
            <a:ext cx="3385942" cy="42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6"/>
          <p:cNvSpPr txBox="1"/>
          <p:nvPr/>
        </p:nvSpPr>
        <p:spPr>
          <a:xfrm>
            <a:off x="7549725" y="4618650"/>
            <a:ext cx="128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Source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Ozone Cross Section</a:t>
            </a:r>
            <a:endParaRPr/>
          </a:p>
        </p:txBody>
      </p:sp>
      <p:pic>
        <p:nvPicPr>
          <p:cNvPr id="419" name="Google Shape;419;p5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70125"/>
            <a:ext cx="509463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33" y="1224688"/>
            <a:ext cx="3592166" cy="26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7"/>
          <p:cNvSpPr/>
          <p:nvPr/>
        </p:nvSpPr>
        <p:spPr>
          <a:xfrm>
            <a:off x="6000750" y="2476500"/>
            <a:ext cx="2320500" cy="27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8"/>
          <p:cNvSpPr txBox="1">
            <a:spLocks noGrp="1"/>
          </p:cNvSpPr>
          <p:nvPr>
            <p:ph type="title"/>
          </p:nvPr>
        </p:nvSpPr>
        <p:spPr>
          <a:xfrm>
            <a:off x="311700" y="106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Marine</a:t>
            </a:r>
            <a:endParaRPr/>
          </a:p>
        </p:txBody>
      </p:sp>
      <p:pic>
        <p:nvPicPr>
          <p:cNvPr id="427" name="Google Shape;427;p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550" y="89913"/>
            <a:ext cx="3657600" cy="2363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58"/>
          <p:cNvCxnSpPr/>
          <p:nvPr/>
        </p:nvCxnSpPr>
        <p:spPr>
          <a:xfrm rot="10800000" flipH="1">
            <a:off x="1824850" y="795725"/>
            <a:ext cx="2899200" cy="126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9" name="Google Shape;429;p58"/>
          <p:cNvSpPr txBox="1"/>
          <p:nvPr/>
        </p:nvSpPr>
        <p:spPr>
          <a:xfrm>
            <a:off x="269350" y="678875"/>
            <a:ext cx="2387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9/4 - Calm winds in the morning, less than 10 kts in the afternoon</a:t>
            </a:r>
            <a:endParaRPr/>
          </a:p>
        </p:txBody>
      </p:sp>
      <p:pic>
        <p:nvPicPr>
          <p:cNvPr id="430" name="Google Shape;430;p5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50" y="2045975"/>
            <a:ext cx="3824124" cy="3035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p5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750" y="1800775"/>
            <a:ext cx="2842850" cy="32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50" y="1800775"/>
            <a:ext cx="2842850" cy="32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8"/>
          <p:cNvSpPr txBox="1"/>
          <p:nvPr/>
        </p:nvSpPr>
        <p:spPr>
          <a:xfrm>
            <a:off x="4497525" y="1605425"/>
            <a:ext cx="1752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9/4 14:00 CDT</a:t>
            </a:r>
            <a:endParaRPr/>
          </a:p>
        </p:txBody>
      </p:sp>
      <p:sp>
        <p:nvSpPr>
          <p:cNvPr id="434" name="Google Shape;434;p58"/>
          <p:cNvSpPr txBox="1"/>
          <p:nvPr/>
        </p:nvSpPr>
        <p:spPr>
          <a:xfrm>
            <a:off x="6603975" y="1605425"/>
            <a:ext cx="1752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9/4 16:00 CDT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9"/>
          <p:cNvSpPr txBox="1">
            <a:spLocks noGrp="1"/>
          </p:cNvSpPr>
          <p:nvPr>
            <p:ph type="title"/>
          </p:nvPr>
        </p:nvSpPr>
        <p:spPr>
          <a:xfrm>
            <a:off x="243700" y="74725"/>
            <a:ext cx="3038100" cy="15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NWS KHOU forecasting</a:t>
            </a:r>
            <a:endParaRPr/>
          </a:p>
        </p:txBody>
      </p:sp>
      <p:pic>
        <p:nvPicPr>
          <p:cNvPr id="440" name="Google Shape;440;p5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1"/>
            <a:ext cx="4572002" cy="28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"/>
            <a:ext cx="5486401" cy="235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0"/>
          <p:cNvSpPr txBox="1">
            <a:spLocks noGrp="1"/>
          </p:cNvSpPr>
          <p:nvPr>
            <p:ph type="title"/>
          </p:nvPr>
        </p:nvSpPr>
        <p:spPr>
          <a:xfrm>
            <a:off x="311700" y="-147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summary</a:t>
            </a:r>
            <a:endParaRPr/>
          </a:p>
        </p:txBody>
      </p:sp>
      <p:graphicFrame>
        <p:nvGraphicFramePr>
          <p:cNvPr id="447" name="Google Shape;447;p60"/>
          <p:cNvGraphicFramePr/>
          <p:nvPr/>
        </p:nvGraphicFramePr>
        <p:xfrm>
          <a:off x="311700" y="50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{9A89483D-75DD-4668-81D8-B126E0C6DB84}</a:tableStyleId>
              </a:tblPr>
              <a:tblGrid>
                <a:gridCol w="142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Forecast 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Sat 9/4 AM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Sat</a:t>
                      </a:r>
                      <a:r>
                        <a:rPr lang="en" sz="1200" b="1"/>
                        <a:t> 9/4 PM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Sun  9/5 AM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Sun 9/5 PM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Long Term Outlook (Mon-Tue)</a:t>
                      </a:r>
                      <a:endParaRPr sz="12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Low-level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Cloudiness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Mostly clear on Monday, building cloudiness into Tuesday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Mid-level Cloudiness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Upper level Cloudiness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</a:t>
                      </a:r>
                      <a:endParaRPr/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Convection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Few near coast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More likely Tues.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Seabreeze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 (Weaker)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Unlikely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Ozone</a:t>
                      </a:r>
                      <a:endParaRPr sz="12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 (N. of Houston)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PM2.5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44050" y="153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Obs, 0900Z September 3 2021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4100"/>
            <a:ext cx="4381174" cy="329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79000"/>
            <a:ext cx="4267200" cy="32061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105500" y="47713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251400" y="0"/>
            <a:ext cx="23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9/03 12Z Situation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52600"/>
            <a:ext cx="8261763" cy="4438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954200" y="4753700"/>
            <a:ext cx="241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Slide author: M. Jensen 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219325"/>
            <a:ext cx="1704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20"/>
              <a:t>NAVY 12Z Aerosol and Smoke Forecast</a:t>
            </a:r>
            <a:endParaRPr sz="1220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25" y="0"/>
            <a:ext cx="5165631" cy="48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35375" y="4726075"/>
            <a:ext cx="174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Slide author: Amber Schlessiger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1427275" y="120575"/>
            <a:ext cx="318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Thursday Morning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73175"/>
            <a:ext cx="4317925" cy="43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725" y="673175"/>
            <a:ext cx="4317925" cy="43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/>
        </p:nvSpPr>
        <p:spPr>
          <a:xfrm>
            <a:off x="0" y="-43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Houston LMA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88" y="152400"/>
            <a:ext cx="471103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On-screen Show (16:9)</PresentationFormat>
  <Paragraphs>233</Paragraphs>
  <Slides>48</Slides>
  <Notes>48</Notes>
  <HiddenSlides>11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Trebuchet MS</vt:lpstr>
      <vt:lpstr>Simple Light</vt:lpstr>
      <vt:lpstr>Forecast Discussion</vt:lpstr>
      <vt:lpstr>Forecast verification</vt:lpstr>
      <vt:lpstr>Forecast summary</vt:lpstr>
      <vt:lpstr>Today’s Weather</vt:lpstr>
      <vt:lpstr>Surface Obs, 0900Z September 3 2021</vt:lpstr>
      <vt:lpstr>PowerPoint Presentation</vt:lpstr>
      <vt:lpstr>NAVY 12Z Aerosol and Smoke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Quality Verification </vt:lpstr>
      <vt:lpstr>Forecast Discussion</vt:lpstr>
      <vt:lpstr>PowerPoint Presentation</vt:lpstr>
      <vt:lpstr>PowerPoint Presentation</vt:lpstr>
      <vt:lpstr>PowerPoint Presentation</vt:lpstr>
      <vt:lpstr>GEFS forecasting: 500 hPa pattern and Probability of CAPE &gt; 1000 J·kg-1 </vt:lpstr>
      <vt:lpstr>Surface T and wind NAM</vt:lpstr>
      <vt:lpstr>GEFS Plumes at KLCH and KIAH</vt:lpstr>
      <vt:lpstr>PowerPoint Presentation</vt:lpstr>
      <vt:lpstr>PowerPoint Presentation</vt:lpstr>
      <vt:lpstr>PowerPoint Presentation</vt:lpstr>
      <vt:lpstr>12Z GFS RH</vt:lpstr>
      <vt:lpstr>12Z GFS PWAT</vt:lpstr>
      <vt:lpstr>Canadian Model (Fri)</vt:lpstr>
      <vt:lpstr>HRRR model sounding - Downtown Houston</vt:lpstr>
      <vt:lpstr>Canadian Model (Sat)</vt:lpstr>
      <vt:lpstr>NWS Gridded Forecast</vt:lpstr>
      <vt:lpstr>HRRR and NAM Total Cloud Fraction - Wednesday </vt:lpstr>
      <vt:lpstr>PowerPoint Presentation</vt:lpstr>
      <vt:lpstr>PowerPoint Presentation</vt:lpstr>
      <vt:lpstr>AirNow Map of Current Hourly PM2.5</vt:lpstr>
      <vt:lpstr>AirNow Map of Current Hourly Ozone </vt:lpstr>
      <vt:lpstr>Current Houston Air Quality</vt:lpstr>
      <vt:lpstr>Carbon Monoxide (CO) Biomass Burning Tracer - GEOS-CF</vt:lpstr>
      <vt:lpstr>Saharan dust - GEOS-CF</vt:lpstr>
      <vt:lpstr>Surface PM2.5 Forecast - GEOS-CF</vt:lpstr>
      <vt:lpstr>PM 2.5 - GEOS CF Forecast</vt:lpstr>
      <vt:lpstr>Ozone </vt:lpstr>
      <vt:lpstr>National Air Quality Forecast Capability (NAQFC) - Maximum 1hr Ozone Forecasts</vt:lpstr>
      <vt:lpstr>PowerPoint Presentation</vt:lpstr>
      <vt:lpstr>PowerPoint Presentation</vt:lpstr>
      <vt:lpstr>HYSPLIT Back Trajectories - NAM 3km CONUS Nest</vt:lpstr>
      <vt:lpstr>Ozone Cross Section</vt:lpstr>
      <vt:lpstr>Marine</vt:lpstr>
      <vt:lpstr>NWS KHOU forecasting</vt:lpstr>
      <vt:lpstr>Forecast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Discussion</dc:title>
  <dc:creator>Schlessiger, Amber (LARC-E303)[UNIVERSITIES SPACE RESEARCH ASSOCIATION]</dc:creator>
  <cp:lastModifiedBy>Schlessiger, Amber (LARC-E303)[UNIVERSITIES SPACE RESEARCH ASSOCIATION]</cp:lastModifiedBy>
  <cp:revision>1</cp:revision>
  <dcterms:modified xsi:type="dcterms:W3CDTF">2021-09-17T14:15:55Z</dcterms:modified>
</cp:coreProperties>
</file>