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15"/>
  </p:notesMasterIdLst>
  <p:sldIdLst>
    <p:sldId id="257" r:id="rId2"/>
    <p:sldId id="1649" r:id="rId3"/>
    <p:sldId id="1650" r:id="rId4"/>
    <p:sldId id="1651" r:id="rId5"/>
    <p:sldId id="1652" r:id="rId6"/>
    <p:sldId id="1656" r:id="rId7"/>
    <p:sldId id="1638" r:id="rId8"/>
    <p:sldId id="1639" r:id="rId9"/>
    <p:sldId id="278" r:id="rId10"/>
    <p:sldId id="1655" r:id="rId11"/>
    <p:sldId id="1653" r:id="rId12"/>
    <p:sldId id="1657" r:id="rId13"/>
    <p:sldId id="165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E0F"/>
    <a:srgbClr val="E2F0FF"/>
    <a:srgbClr val="F2EEFF"/>
    <a:srgbClr val="E2E3FF"/>
    <a:srgbClr val="EFF7FF"/>
    <a:srgbClr val="DBE5FF"/>
    <a:srgbClr val="EAE7FF"/>
    <a:srgbClr val="9B7EC6"/>
    <a:srgbClr val="E286BA"/>
    <a:srgbClr val="F895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41"/>
    <p:restoredTop sz="96747"/>
  </p:normalViewPr>
  <p:slideViewPr>
    <p:cSldViewPr snapToGrid="0" snapToObjects="1">
      <p:cViewPr varScale="1">
        <p:scale>
          <a:sx n="128" d="100"/>
          <a:sy n="128" d="100"/>
        </p:scale>
        <p:origin x="376" y="17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3DCFB8-4703-164A-B506-5B68C7B99130}" type="datetimeFigureOut">
              <a:rPr lang="en-US" smtClean="0"/>
              <a:t>11/1/23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F6E05-40A2-C045-9975-00D411F9698E}" type="slidenum">
              <a:rPr lang="en-US" smtClean="0"/>
              <a:t>‹#›</a:t>
            </a:fld>
            <a:endParaRPr lang="en-US" dirty="0"/>
          </a:p>
        </p:txBody>
      </p:sp>
    </p:spTree>
    <p:extLst>
      <p:ext uri="{BB962C8B-B14F-4D97-AF65-F5344CB8AC3E}">
        <p14:creationId xmlns:p14="http://schemas.microsoft.com/office/powerpoint/2010/main" val="1489105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4999D-68A6-5B4D-A2D0-EDA6D19EB7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F9CE6F-2060-2D4F-96DE-EC59AB1882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445C14-EDFC-9244-9DB2-5E3E0C6AC52B}"/>
              </a:ext>
            </a:extLst>
          </p:cNvPr>
          <p:cNvSpPr>
            <a:spLocks noGrp="1"/>
          </p:cNvSpPr>
          <p:nvPr>
            <p:ph type="dt" sz="half" idx="10"/>
          </p:nvPr>
        </p:nvSpPr>
        <p:spPr/>
        <p:txBody>
          <a:bodyPr/>
          <a:lstStyle/>
          <a:p>
            <a:fld id="{AB8D1318-ADE7-F244-BB61-E61324D4836D}" type="datetime1">
              <a:rPr lang="en-US" smtClean="0"/>
              <a:t>11/1/23</a:t>
            </a:fld>
            <a:endParaRPr lang="en-US" dirty="0"/>
          </a:p>
        </p:txBody>
      </p:sp>
      <p:sp>
        <p:nvSpPr>
          <p:cNvPr id="5" name="Footer Placeholder 4">
            <a:extLst>
              <a:ext uri="{FF2B5EF4-FFF2-40B4-BE49-F238E27FC236}">
                <a16:creationId xmlns:a16="http://schemas.microsoft.com/office/drawing/2014/main" id="{1CEC23AC-F69E-BD46-B945-495007B9CC1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6A5B4A1-D284-2A40-907D-293CDDB786A4}"/>
              </a:ext>
            </a:extLst>
          </p:cNvPr>
          <p:cNvSpPr>
            <a:spLocks noGrp="1"/>
          </p:cNvSpPr>
          <p:nvPr>
            <p:ph type="sldNum" sz="quarter" idx="12"/>
          </p:nvPr>
        </p:nvSpPr>
        <p:spPr/>
        <p:txBody>
          <a:bodyPr/>
          <a:lstStyle/>
          <a:p>
            <a:fld id="{590E6FAE-479D-ED4F-909B-080FE045FE60}" type="slidenum">
              <a:rPr lang="en-US" smtClean="0"/>
              <a:t>‹#›</a:t>
            </a:fld>
            <a:endParaRPr lang="en-US" dirty="0"/>
          </a:p>
        </p:txBody>
      </p:sp>
    </p:spTree>
    <p:extLst>
      <p:ext uri="{BB962C8B-B14F-4D97-AF65-F5344CB8AC3E}">
        <p14:creationId xmlns:p14="http://schemas.microsoft.com/office/powerpoint/2010/main" val="1876335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880E8-0E9B-064F-B3FB-4353B33E25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DA15F9-B406-BA4F-A5B9-C91EC85039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D8584F-5743-7542-9BD1-70AEB9F4156E}"/>
              </a:ext>
            </a:extLst>
          </p:cNvPr>
          <p:cNvSpPr>
            <a:spLocks noGrp="1"/>
          </p:cNvSpPr>
          <p:nvPr>
            <p:ph type="dt" sz="half" idx="10"/>
          </p:nvPr>
        </p:nvSpPr>
        <p:spPr/>
        <p:txBody>
          <a:bodyPr/>
          <a:lstStyle/>
          <a:p>
            <a:fld id="{64A19C5F-E45D-4D4B-8D4D-87CFB973B80F}" type="datetime1">
              <a:rPr lang="en-US" smtClean="0"/>
              <a:t>11/1/23</a:t>
            </a:fld>
            <a:endParaRPr lang="en-US" dirty="0"/>
          </a:p>
        </p:txBody>
      </p:sp>
      <p:sp>
        <p:nvSpPr>
          <p:cNvPr id="5" name="Footer Placeholder 4">
            <a:extLst>
              <a:ext uri="{FF2B5EF4-FFF2-40B4-BE49-F238E27FC236}">
                <a16:creationId xmlns:a16="http://schemas.microsoft.com/office/drawing/2014/main" id="{D24E13BA-0D0F-1346-948A-A17B12BAAA2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47A38A6-0293-4740-8E87-C876B47F1A08}"/>
              </a:ext>
            </a:extLst>
          </p:cNvPr>
          <p:cNvSpPr>
            <a:spLocks noGrp="1"/>
          </p:cNvSpPr>
          <p:nvPr>
            <p:ph type="sldNum" sz="quarter" idx="12"/>
          </p:nvPr>
        </p:nvSpPr>
        <p:spPr/>
        <p:txBody>
          <a:bodyPr/>
          <a:lstStyle/>
          <a:p>
            <a:fld id="{590E6FAE-479D-ED4F-909B-080FE045FE60}" type="slidenum">
              <a:rPr lang="en-US" smtClean="0"/>
              <a:t>‹#›</a:t>
            </a:fld>
            <a:endParaRPr lang="en-US" dirty="0"/>
          </a:p>
        </p:txBody>
      </p:sp>
    </p:spTree>
    <p:extLst>
      <p:ext uri="{BB962C8B-B14F-4D97-AF65-F5344CB8AC3E}">
        <p14:creationId xmlns:p14="http://schemas.microsoft.com/office/powerpoint/2010/main" val="3645949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C4E2DF-BDC1-1840-BF58-72F53EA9F4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B7F7B9-D231-624E-B81E-395E5ADFD7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4D6F02-C9CB-624A-BF1F-55A6F877F6D4}"/>
              </a:ext>
            </a:extLst>
          </p:cNvPr>
          <p:cNvSpPr>
            <a:spLocks noGrp="1"/>
          </p:cNvSpPr>
          <p:nvPr>
            <p:ph type="dt" sz="half" idx="10"/>
          </p:nvPr>
        </p:nvSpPr>
        <p:spPr/>
        <p:txBody>
          <a:bodyPr/>
          <a:lstStyle/>
          <a:p>
            <a:fld id="{02918ABD-8A4D-8940-ABCD-DC462E7CACA2}" type="datetime1">
              <a:rPr lang="en-US" smtClean="0"/>
              <a:t>11/1/23</a:t>
            </a:fld>
            <a:endParaRPr lang="en-US" dirty="0"/>
          </a:p>
        </p:txBody>
      </p:sp>
      <p:sp>
        <p:nvSpPr>
          <p:cNvPr id="5" name="Footer Placeholder 4">
            <a:extLst>
              <a:ext uri="{FF2B5EF4-FFF2-40B4-BE49-F238E27FC236}">
                <a16:creationId xmlns:a16="http://schemas.microsoft.com/office/drawing/2014/main" id="{FBD42032-3CDB-6548-B682-D0BCF882206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27A548-71DD-F948-91F2-3AA132CD9446}"/>
              </a:ext>
            </a:extLst>
          </p:cNvPr>
          <p:cNvSpPr>
            <a:spLocks noGrp="1"/>
          </p:cNvSpPr>
          <p:nvPr>
            <p:ph type="sldNum" sz="quarter" idx="12"/>
          </p:nvPr>
        </p:nvSpPr>
        <p:spPr/>
        <p:txBody>
          <a:bodyPr/>
          <a:lstStyle/>
          <a:p>
            <a:fld id="{590E6FAE-479D-ED4F-909B-080FE045FE60}" type="slidenum">
              <a:rPr lang="en-US" smtClean="0"/>
              <a:t>‹#›</a:t>
            </a:fld>
            <a:endParaRPr lang="en-US" dirty="0"/>
          </a:p>
        </p:txBody>
      </p:sp>
    </p:spTree>
    <p:extLst>
      <p:ext uri="{BB962C8B-B14F-4D97-AF65-F5344CB8AC3E}">
        <p14:creationId xmlns:p14="http://schemas.microsoft.com/office/powerpoint/2010/main" val="332367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6F700-2F21-C84A-8A47-98F15D7664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AA839D-CABA-804B-9FBD-15D6F2CBB6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2F296-7923-4B4B-8467-400E62C95006}"/>
              </a:ext>
            </a:extLst>
          </p:cNvPr>
          <p:cNvSpPr>
            <a:spLocks noGrp="1"/>
          </p:cNvSpPr>
          <p:nvPr>
            <p:ph type="dt" sz="half" idx="10"/>
          </p:nvPr>
        </p:nvSpPr>
        <p:spPr/>
        <p:txBody>
          <a:bodyPr/>
          <a:lstStyle/>
          <a:p>
            <a:fld id="{3D48BE61-9F99-4B4D-9215-19A81535624C}" type="datetime1">
              <a:rPr lang="en-US" smtClean="0"/>
              <a:t>11/1/23</a:t>
            </a:fld>
            <a:endParaRPr lang="en-US" dirty="0"/>
          </a:p>
        </p:txBody>
      </p:sp>
      <p:sp>
        <p:nvSpPr>
          <p:cNvPr id="5" name="Footer Placeholder 4">
            <a:extLst>
              <a:ext uri="{FF2B5EF4-FFF2-40B4-BE49-F238E27FC236}">
                <a16:creationId xmlns:a16="http://schemas.microsoft.com/office/drawing/2014/main" id="{2555AC8D-E518-2949-9BFE-C912AF1678E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E3F30A7-5576-3D40-9041-FECFF71E8A96}"/>
              </a:ext>
            </a:extLst>
          </p:cNvPr>
          <p:cNvSpPr>
            <a:spLocks noGrp="1"/>
          </p:cNvSpPr>
          <p:nvPr>
            <p:ph type="sldNum" sz="quarter" idx="12"/>
          </p:nvPr>
        </p:nvSpPr>
        <p:spPr/>
        <p:txBody>
          <a:bodyPr/>
          <a:lstStyle/>
          <a:p>
            <a:fld id="{590E6FAE-479D-ED4F-909B-080FE045FE60}" type="slidenum">
              <a:rPr lang="en-US" smtClean="0"/>
              <a:t>‹#›</a:t>
            </a:fld>
            <a:endParaRPr lang="en-US" dirty="0"/>
          </a:p>
        </p:txBody>
      </p:sp>
    </p:spTree>
    <p:extLst>
      <p:ext uri="{BB962C8B-B14F-4D97-AF65-F5344CB8AC3E}">
        <p14:creationId xmlns:p14="http://schemas.microsoft.com/office/powerpoint/2010/main" val="2559070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38C09-54AF-214C-89FF-FAC8797647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C2E8DB-BECF-CE45-9721-49C698F8FA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CB5529-8487-2D46-9A90-A23745A90C98}"/>
              </a:ext>
            </a:extLst>
          </p:cNvPr>
          <p:cNvSpPr>
            <a:spLocks noGrp="1"/>
          </p:cNvSpPr>
          <p:nvPr>
            <p:ph type="dt" sz="half" idx="10"/>
          </p:nvPr>
        </p:nvSpPr>
        <p:spPr/>
        <p:txBody>
          <a:bodyPr/>
          <a:lstStyle/>
          <a:p>
            <a:fld id="{B1F8E327-0F60-E54F-959C-A6407644D2F6}" type="datetime1">
              <a:rPr lang="en-US" smtClean="0"/>
              <a:t>11/1/23</a:t>
            </a:fld>
            <a:endParaRPr lang="en-US" dirty="0"/>
          </a:p>
        </p:txBody>
      </p:sp>
      <p:sp>
        <p:nvSpPr>
          <p:cNvPr id="5" name="Footer Placeholder 4">
            <a:extLst>
              <a:ext uri="{FF2B5EF4-FFF2-40B4-BE49-F238E27FC236}">
                <a16:creationId xmlns:a16="http://schemas.microsoft.com/office/drawing/2014/main" id="{3E9C44C5-F2C2-4248-82E2-66E3B9A05D4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BF64122-6BD0-3A42-8848-3F790C51C5B6}"/>
              </a:ext>
            </a:extLst>
          </p:cNvPr>
          <p:cNvSpPr>
            <a:spLocks noGrp="1"/>
          </p:cNvSpPr>
          <p:nvPr>
            <p:ph type="sldNum" sz="quarter" idx="12"/>
          </p:nvPr>
        </p:nvSpPr>
        <p:spPr/>
        <p:txBody>
          <a:bodyPr/>
          <a:lstStyle/>
          <a:p>
            <a:fld id="{590E6FAE-479D-ED4F-909B-080FE045FE60}" type="slidenum">
              <a:rPr lang="en-US" smtClean="0"/>
              <a:t>‹#›</a:t>
            </a:fld>
            <a:endParaRPr lang="en-US" dirty="0"/>
          </a:p>
        </p:txBody>
      </p:sp>
    </p:spTree>
    <p:extLst>
      <p:ext uri="{BB962C8B-B14F-4D97-AF65-F5344CB8AC3E}">
        <p14:creationId xmlns:p14="http://schemas.microsoft.com/office/powerpoint/2010/main" val="2561866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811E1-7119-C44C-89F0-D5B1BE8D1D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8B7452-126E-184A-B027-FDA6C2FA19E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50AF7E-7A02-8445-8251-FA8AFDCF96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D48ABA-3755-4B4C-85A9-F29027F99040}"/>
              </a:ext>
            </a:extLst>
          </p:cNvPr>
          <p:cNvSpPr>
            <a:spLocks noGrp="1"/>
          </p:cNvSpPr>
          <p:nvPr>
            <p:ph type="dt" sz="half" idx="10"/>
          </p:nvPr>
        </p:nvSpPr>
        <p:spPr/>
        <p:txBody>
          <a:bodyPr/>
          <a:lstStyle/>
          <a:p>
            <a:fld id="{DC80DDBB-B11E-FC4E-B6A8-4977194E5CD0}" type="datetime1">
              <a:rPr lang="en-US" smtClean="0"/>
              <a:t>11/1/23</a:t>
            </a:fld>
            <a:endParaRPr lang="en-US" dirty="0"/>
          </a:p>
        </p:txBody>
      </p:sp>
      <p:sp>
        <p:nvSpPr>
          <p:cNvPr id="6" name="Footer Placeholder 5">
            <a:extLst>
              <a:ext uri="{FF2B5EF4-FFF2-40B4-BE49-F238E27FC236}">
                <a16:creationId xmlns:a16="http://schemas.microsoft.com/office/drawing/2014/main" id="{8A86A216-997C-804E-B154-876915434B5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53C1727-9C41-624B-B636-0AC35D567685}"/>
              </a:ext>
            </a:extLst>
          </p:cNvPr>
          <p:cNvSpPr>
            <a:spLocks noGrp="1"/>
          </p:cNvSpPr>
          <p:nvPr>
            <p:ph type="sldNum" sz="quarter" idx="12"/>
          </p:nvPr>
        </p:nvSpPr>
        <p:spPr/>
        <p:txBody>
          <a:bodyPr/>
          <a:lstStyle/>
          <a:p>
            <a:fld id="{590E6FAE-479D-ED4F-909B-080FE045FE60}" type="slidenum">
              <a:rPr lang="en-US" smtClean="0"/>
              <a:t>‹#›</a:t>
            </a:fld>
            <a:endParaRPr lang="en-US" dirty="0"/>
          </a:p>
        </p:txBody>
      </p:sp>
    </p:spTree>
    <p:extLst>
      <p:ext uri="{BB962C8B-B14F-4D97-AF65-F5344CB8AC3E}">
        <p14:creationId xmlns:p14="http://schemas.microsoft.com/office/powerpoint/2010/main" val="4104266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C05FA-BE0E-2942-BD38-1E1B827C72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51D4A5-7FB0-7240-B466-DCB609A941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E7227-F1F2-404B-A4FE-A495B2B402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3C0883-956F-7748-AE0A-2EF8CCEB39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7620B1-DA14-EA42-9FE0-84070679D8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E5B58EE-96C5-0241-8371-E6D01CCE8B29}"/>
              </a:ext>
            </a:extLst>
          </p:cNvPr>
          <p:cNvSpPr>
            <a:spLocks noGrp="1"/>
          </p:cNvSpPr>
          <p:nvPr>
            <p:ph type="dt" sz="half" idx="10"/>
          </p:nvPr>
        </p:nvSpPr>
        <p:spPr/>
        <p:txBody>
          <a:bodyPr/>
          <a:lstStyle/>
          <a:p>
            <a:fld id="{1FD8E118-CB51-FB4F-A4CA-8FF3CC966B52}" type="datetime1">
              <a:rPr lang="en-US" smtClean="0"/>
              <a:t>11/1/23</a:t>
            </a:fld>
            <a:endParaRPr lang="en-US" dirty="0"/>
          </a:p>
        </p:txBody>
      </p:sp>
      <p:sp>
        <p:nvSpPr>
          <p:cNvPr id="8" name="Footer Placeholder 7">
            <a:extLst>
              <a:ext uri="{FF2B5EF4-FFF2-40B4-BE49-F238E27FC236}">
                <a16:creationId xmlns:a16="http://schemas.microsoft.com/office/drawing/2014/main" id="{FC87F318-E2AF-494C-8BFB-F6E9095FC32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5BA22AC-2A91-0342-B2DD-2CA88C592151}"/>
              </a:ext>
            </a:extLst>
          </p:cNvPr>
          <p:cNvSpPr>
            <a:spLocks noGrp="1"/>
          </p:cNvSpPr>
          <p:nvPr>
            <p:ph type="sldNum" sz="quarter" idx="12"/>
          </p:nvPr>
        </p:nvSpPr>
        <p:spPr/>
        <p:txBody>
          <a:bodyPr/>
          <a:lstStyle/>
          <a:p>
            <a:fld id="{590E6FAE-479D-ED4F-909B-080FE045FE60}" type="slidenum">
              <a:rPr lang="en-US" smtClean="0"/>
              <a:t>‹#›</a:t>
            </a:fld>
            <a:endParaRPr lang="en-US" dirty="0"/>
          </a:p>
        </p:txBody>
      </p:sp>
    </p:spTree>
    <p:extLst>
      <p:ext uri="{BB962C8B-B14F-4D97-AF65-F5344CB8AC3E}">
        <p14:creationId xmlns:p14="http://schemas.microsoft.com/office/powerpoint/2010/main" val="2028899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7786B-D06F-2C45-AAF8-8E550BFDDA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584247-530A-F844-8371-6FA79AC8BB6D}"/>
              </a:ext>
            </a:extLst>
          </p:cNvPr>
          <p:cNvSpPr>
            <a:spLocks noGrp="1"/>
          </p:cNvSpPr>
          <p:nvPr>
            <p:ph type="dt" sz="half" idx="10"/>
          </p:nvPr>
        </p:nvSpPr>
        <p:spPr/>
        <p:txBody>
          <a:bodyPr/>
          <a:lstStyle/>
          <a:p>
            <a:fld id="{620700F9-04CB-884E-88A5-003219274D28}" type="datetime1">
              <a:rPr lang="en-US" smtClean="0"/>
              <a:t>11/1/23</a:t>
            </a:fld>
            <a:endParaRPr lang="en-US" dirty="0"/>
          </a:p>
        </p:txBody>
      </p:sp>
      <p:sp>
        <p:nvSpPr>
          <p:cNvPr id="4" name="Footer Placeholder 3">
            <a:extLst>
              <a:ext uri="{FF2B5EF4-FFF2-40B4-BE49-F238E27FC236}">
                <a16:creationId xmlns:a16="http://schemas.microsoft.com/office/drawing/2014/main" id="{769A140C-EFEA-8748-90D6-513E39DECB1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B4114B1-7E26-7345-A0EB-6EF0A40EE4C2}"/>
              </a:ext>
            </a:extLst>
          </p:cNvPr>
          <p:cNvSpPr>
            <a:spLocks noGrp="1"/>
          </p:cNvSpPr>
          <p:nvPr>
            <p:ph type="sldNum" sz="quarter" idx="12"/>
          </p:nvPr>
        </p:nvSpPr>
        <p:spPr/>
        <p:txBody>
          <a:bodyPr/>
          <a:lstStyle/>
          <a:p>
            <a:fld id="{590E6FAE-479D-ED4F-909B-080FE045FE60}" type="slidenum">
              <a:rPr lang="en-US" smtClean="0"/>
              <a:t>‹#›</a:t>
            </a:fld>
            <a:endParaRPr lang="en-US" dirty="0"/>
          </a:p>
        </p:txBody>
      </p:sp>
    </p:spTree>
    <p:extLst>
      <p:ext uri="{BB962C8B-B14F-4D97-AF65-F5344CB8AC3E}">
        <p14:creationId xmlns:p14="http://schemas.microsoft.com/office/powerpoint/2010/main" val="3542918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CAC00E-15A5-764F-B069-71F31B553667}"/>
              </a:ext>
            </a:extLst>
          </p:cNvPr>
          <p:cNvSpPr>
            <a:spLocks noGrp="1"/>
          </p:cNvSpPr>
          <p:nvPr>
            <p:ph type="dt" sz="half" idx="10"/>
          </p:nvPr>
        </p:nvSpPr>
        <p:spPr/>
        <p:txBody>
          <a:bodyPr/>
          <a:lstStyle/>
          <a:p>
            <a:fld id="{A0D64059-6857-A948-80EC-1595D19CC12E}" type="datetime1">
              <a:rPr lang="en-US" smtClean="0"/>
              <a:t>11/1/23</a:t>
            </a:fld>
            <a:endParaRPr lang="en-US" dirty="0"/>
          </a:p>
        </p:txBody>
      </p:sp>
      <p:sp>
        <p:nvSpPr>
          <p:cNvPr id="3" name="Footer Placeholder 2">
            <a:extLst>
              <a:ext uri="{FF2B5EF4-FFF2-40B4-BE49-F238E27FC236}">
                <a16:creationId xmlns:a16="http://schemas.microsoft.com/office/drawing/2014/main" id="{4027C285-4A14-FB4E-AB5B-23BA54FEF53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64ADE4B-6B7C-D349-98AB-B951867607FE}"/>
              </a:ext>
            </a:extLst>
          </p:cNvPr>
          <p:cNvSpPr>
            <a:spLocks noGrp="1"/>
          </p:cNvSpPr>
          <p:nvPr>
            <p:ph type="sldNum" sz="quarter" idx="12"/>
          </p:nvPr>
        </p:nvSpPr>
        <p:spPr/>
        <p:txBody>
          <a:bodyPr/>
          <a:lstStyle/>
          <a:p>
            <a:fld id="{590E6FAE-479D-ED4F-909B-080FE045FE60}" type="slidenum">
              <a:rPr lang="en-US" smtClean="0"/>
              <a:t>‹#›</a:t>
            </a:fld>
            <a:endParaRPr lang="en-US" dirty="0"/>
          </a:p>
        </p:txBody>
      </p:sp>
    </p:spTree>
    <p:extLst>
      <p:ext uri="{BB962C8B-B14F-4D97-AF65-F5344CB8AC3E}">
        <p14:creationId xmlns:p14="http://schemas.microsoft.com/office/powerpoint/2010/main" val="1013236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707C3-1D56-F84B-9EDC-67C68AF40F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8BBA61-DF81-D94C-ACE5-97BA7A3532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A84854-9FCB-6A49-828F-0DBEB77511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B46355-89C8-0441-B872-AA5746C36E0C}"/>
              </a:ext>
            </a:extLst>
          </p:cNvPr>
          <p:cNvSpPr>
            <a:spLocks noGrp="1"/>
          </p:cNvSpPr>
          <p:nvPr>
            <p:ph type="dt" sz="half" idx="10"/>
          </p:nvPr>
        </p:nvSpPr>
        <p:spPr/>
        <p:txBody>
          <a:bodyPr/>
          <a:lstStyle/>
          <a:p>
            <a:fld id="{CE35F727-2FBE-AF4F-8E42-90B76A0D8CEB}" type="datetime1">
              <a:rPr lang="en-US" smtClean="0"/>
              <a:t>11/1/23</a:t>
            </a:fld>
            <a:endParaRPr lang="en-US" dirty="0"/>
          </a:p>
        </p:txBody>
      </p:sp>
      <p:sp>
        <p:nvSpPr>
          <p:cNvPr id="6" name="Footer Placeholder 5">
            <a:extLst>
              <a:ext uri="{FF2B5EF4-FFF2-40B4-BE49-F238E27FC236}">
                <a16:creationId xmlns:a16="http://schemas.microsoft.com/office/drawing/2014/main" id="{BDF7F6E1-D2D8-7C4D-AC8E-88904ABF05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EFA25D7-31A5-8747-BF15-E049969E39A3}"/>
              </a:ext>
            </a:extLst>
          </p:cNvPr>
          <p:cNvSpPr>
            <a:spLocks noGrp="1"/>
          </p:cNvSpPr>
          <p:nvPr>
            <p:ph type="sldNum" sz="quarter" idx="12"/>
          </p:nvPr>
        </p:nvSpPr>
        <p:spPr/>
        <p:txBody>
          <a:bodyPr/>
          <a:lstStyle/>
          <a:p>
            <a:fld id="{590E6FAE-479D-ED4F-909B-080FE045FE60}" type="slidenum">
              <a:rPr lang="en-US" smtClean="0"/>
              <a:t>‹#›</a:t>
            </a:fld>
            <a:endParaRPr lang="en-US" dirty="0"/>
          </a:p>
        </p:txBody>
      </p:sp>
    </p:spTree>
    <p:extLst>
      <p:ext uri="{BB962C8B-B14F-4D97-AF65-F5344CB8AC3E}">
        <p14:creationId xmlns:p14="http://schemas.microsoft.com/office/powerpoint/2010/main" val="128371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44B8D-C766-4349-812C-21CBCEF945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CAFA283-62B8-164F-BFB4-DE1CA9B0FB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C6FBCFB-E913-1544-BE52-2EFC03A2FD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150281-C04A-F947-A086-4FAC3504AA8E}"/>
              </a:ext>
            </a:extLst>
          </p:cNvPr>
          <p:cNvSpPr>
            <a:spLocks noGrp="1"/>
          </p:cNvSpPr>
          <p:nvPr>
            <p:ph type="dt" sz="half" idx="10"/>
          </p:nvPr>
        </p:nvSpPr>
        <p:spPr/>
        <p:txBody>
          <a:bodyPr/>
          <a:lstStyle/>
          <a:p>
            <a:fld id="{E3E45B8F-3269-244D-BBB0-903D345D8050}" type="datetime1">
              <a:rPr lang="en-US" smtClean="0"/>
              <a:t>11/1/23</a:t>
            </a:fld>
            <a:endParaRPr lang="en-US" dirty="0"/>
          </a:p>
        </p:txBody>
      </p:sp>
      <p:sp>
        <p:nvSpPr>
          <p:cNvPr id="6" name="Footer Placeholder 5">
            <a:extLst>
              <a:ext uri="{FF2B5EF4-FFF2-40B4-BE49-F238E27FC236}">
                <a16:creationId xmlns:a16="http://schemas.microsoft.com/office/drawing/2014/main" id="{FF18A153-73DD-144B-99CF-01F2F3C4C3B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4C506BD-12BF-D648-BC61-6B55798B0158}"/>
              </a:ext>
            </a:extLst>
          </p:cNvPr>
          <p:cNvSpPr>
            <a:spLocks noGrp="1"/>
          </p:cNvSpPr>
          <p:nvPr>
            <p:ph type="sldNum" sz="quarter" idx="12"/>
          </p:nvPr>
        </p:nvSpPr>
        <p:spPr/>
        <p:txBody>
          <a:bodyPr/>
          <a:lstStyle/>
          <a:p>
            <a:fld id="{590E6FAE-479D-ED4F-909B-080FE045FE60}" type="slidenum">
              <a:rPr lang="en-US" smtClean="0"/>
              <a:t>‹#›</a:t>
            </a:fld>
            <a:endParaRPr lang="en-US" dirty="0"/>
          </a:p>
        </p:txBody>
      </p:sp>
    </p:spTree>
    <p:extLst>
      <p:ext uri="{BB962C8B-B14F-4D97-AF65-F5344CB8AC3E}">
        <p14:creationId xmlns:p14="http://schemas.microsoft.com/office/powerpoint/2010/main" val="4051195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EB2E01-A434-6540-9812-E746023507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4FC5E6-8699-7F44-AB19-B75B3AC0D0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B6CF24-88B6-CD4F-B0E4-0234AED098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8D469D-FE98-B448-AC7F-8A977CE85D91}" type="datetime1">
              <a:rPr lang="en-US" smtClean="0"/>
              <a:t>11/1/23</a:t>
            </a:fld>
            <a:endParaRPr lang="en-US" dirty="0"/>
          </a:p>
        </p:txBody>
      </p:sp>
      <p:sp>
        <p:nvSpPr>
          <p:cNvPr id="5" name="Footer Placeholder 4">
            <a:extLst>
              <a:ext uri="{FF2B5EF4-FFF2-40B4-BE49-F238E27FC236}">
                <a16:creationId xmlns:a16="http://schemas.microsoft.com/office/drawing/2014/main" id="{50D2C062-7EA5-AB44-BF66-3D40B7CF31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323E9A-EB9D-FA40-8C19-D4DC315142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E6FAE-479D-ED4F-909B-080FE045FE60}" type="slidenum">
              <a:rPr lang="en-US" smtClean="0"/>
              <a:t>‹#›</a:t>
            </a:fld>
            <a:endParaRPr lang="en-US" dirty="0"/>
          </a:p>
        </p:txBody>
      </p:sp>
    </p:spTree>
    <p:extLst>
      <p:ext uri="{BB962C8B-B14F-4D97-AF65-F5344CB8AC3E}">
        <p14:creationId xmlns:p14="http://schemas.microsoft.com/office/powerpoint/2010/main" val="2942416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T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E70F860-F69F-D849-A7FF-466323204F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1345" y="991284"/>
            <a:ext cx="5852160" cy="4511040"/>
          </a:xfrm>
          <a:prstGeom prst="rect">
            <a:avLst/>
          </a:prstGeom>
        </p:spPr>
      </p:pic>
      <p:sp>
        <p:nvSpPr>
          <p:cNvPr id="5" name="Rectangle 4"/>
          <p:cNvSpPr/>
          <p:nvPr/>
        </p:nvSpPr>
        <p:spPr>
          <a:xfrm>
            <a:off x="6482861" y="1554033"/>
            <a:ext cx="5448350" cy="3385542"/>
          </a:xfrm>
          <a:prstGeom prst="rect">
            <a:avLst/>
          </a:prstGeom>
        </p:spPr>
        <p:txBody>
          <a:bodyPr wrap="square">
            <a:spAutoFit/>
          </a:bodyPr>
          <a:lstStyle/>
          <a:p>
            <a:pPr>
              <a:spcAft>
                <a:spcPts val="1200"/>
              </a:spcAft>
            </a:pPr>
            <a:r>
              <a:rPr lang="en-US" sz="32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Adaptation of ground data processing to Terra’s drifting orbit</a:t>
            </a:r>
            <a:endParaRPr lang="en-US" sz="3200" dirty="0">
              <a:solidFill>
                <a:srgbClr val="FF7E0F"/>
              </a:solidFill>
              <a:latin typeface="Arial" panose="020B0604020202020204" pitchFamily="34" charset="0"/>
              <a:cs typeface="Arial" panose="020B0604020202020204" pitchFamily="34" charset="0"/>
            </a:endParaRPr>
          </a:p>
          <a:p>
            <a:r>
              <a:rPr lang="en-US" i="1" dirty="0">
                <a:latin typeface="Arial" panose="020B0604020202020204" pitchFamily="34" charset="0"/>
                <a:cs typeface="Arial" panose="020B0604020202020204" pitchFamily="34" charset="0"/>
              </a:rPr>
              <a:t>Jet Propulsion Laboratory,</a:t>
            </a:r>
          </a:p>
          <a:p>
            <a:r>
              <a:rPr lang="en-US" i="1" dirty="0">
                <a:latin typeface="Arial" panose="020B0604020202020204" pitchFamily="34" charset="0"/>
                <a:cs typeface="Arial" panose="020B0604020202020204" pitchFamily="34" charset="0"/>
              </a:rPr>
              <a:t>California Institute of Technology</a:t>
            </a:r>
          </a:p>
          <a:p>
            <a:endParaRPr lang="en-US" dirty="0">
              <a:latin typeface="Arial" panose="020B0604020202020204" pitchFamily="34" charset="0"/>
              <a:cs typeface="Arial" panose="020B0604020202020204" pitchFamily="34" charset="0"/>
            </a:endParaRPr>
          </a:p>
          <a:p>
            <a:r>
              <a:rPr lang="en-US" i="1" dirty="0">
                <a:latin typeface="Arial" panose="020B0604020202020204" pitchFamily="34" charset="0"/>
                <a:cs typeface="Arial" panose="020B0604020202020204" pitchFamily="34" charset="0"/>
              </a:rPr>
              <a:t>NASA Atmospheric Science Data Center</a:t>
            </a:r>
          </a:p>
          <a:p>
            <a:endParaRPr lang="en-US" i="1" dirty="0">
              <a:latin typeface="Arial" panose="020B0604020202020204" pitchFamily="34" charset="0"/>
              <a:cs typeface="Arial" panose="020B0604020202020204" pitchFamily="34" charset="0"/>
            </a:endParaRPr>
          </a:p>
          <a:p>
            <a:r>
              <a:rPr lang="en-US" sz="2000" dirty="0">
                <a:solidFill>
                  <a:schemeClr val="accent1"/>
                </a:solidFill>
                <a:latin typeface="Arial" panose="020B0604020202020204" pitchFamily="34" charset="0"/>
                <a:cs typeface="Arial" panose="020B0604020202020204" pitchFamily="34" charset="0"/>
              </a:rPr>
              <a:t>October 2023</a:t>
            </a:r>
          </a:p>
        </p:txBody>
      </p:sp>
      <p:pic>
        <p:nvPicPr>
          <p:cNvPr id="6" name="Picture 18">
            <a:extLst>
              <a:ext uri="{FF2B5EF4-FFF2-40B4-BE49-F238E27FC236}">
                <a16:creationId xmlns:a16="http://schemas.microsoft.com/office/drawing/2014/main" id="{9020527D-F2C9-F24C-B049-0F5D21FB2A0E}"/>
              </a:ext>
            </a:extLst>
          </p:cNvPr>
          <p:cNvPicPr>
            <a:picLocks noChangeAspect="1" noChangeArrowheads="1"/>
          </p:cNvPicPr>
          <p:nvPr/>
        </p:nvPicPr>
        <p:blipFill>
          <a:blip r:embed="rId3" cstate="screen">
            <a:lum bright="16000" contrast="30000"/>
            <a:extLst>
              <a:ext uri="{28A0092B-C50C-407E-A947-70E740481C1C}">
                <a14:useLocalDpi xmlns:a14="http://schemas.microsoft.com/office/drawing/2010/main"/>
              </a:ext>
            </a:extLst>
          </a:blip>
          <a:srcRect/>
          <a:stretch>
            <a:fillRect/>
          </a:stretch>
        </p:blipFill>
        <p:spPr bwMode="auto">
          <a:xfrm>
            <a:off x="840756" y="1214021"/>
            <a:ext cx="1554480" cy="88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4472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A8AA9-E44F-3802-2288-30051CE06450}"/>
              </a:ext>
            </a:extLst>
          </p:cNvPr>
          <p:cNvSpPr>
            <a:spLocks noGrp="1"/>
          </p:cNvSpPr>
          <p:nvPr>
            <p:ph type="title"/>
          </p:nvPr>
        </p:nvSpPr>
        <p:spPr>
          <a:xfrm>
            <a:off x="838200" y="129592"/>
            <a:ext cx="10515600" cy="868764"/>
          </a:xfrm>
        </p:spPr>
        <p:txBody>
          <a:bodyPr>
            <a:normAutofit fontScale="90000"/>
          </a:bodyPr>
          <a:lstStyle/>
          <a:p>
            <a:pPr algn="ctr"/>
            <a:r>
              <a:rPr lang="en-US" sz="3200" dirty="0">
                <a:solidFill>
                  <a:schemeClr val="accent1"/>
                </a:solidFill>
                <a:latin typeface="Arial" panose="020B0604020202020204" pitchFamily="34" charset="0"/>
                <a:cs typeface="Arial" panose="020B0604020202020204" pitchFamily="34" charset="0"/>
              </a:rPr>
              <a:t>Updated MISR DEM - </a:t>
            </a:r>
            <a:r>
              <a:rPr lang="en-US" altLang="en-US" sz="3200" dirty="0">
                <a:solidFill>
                  <a:schemeClr val="accent1"/>
                </a:solidFill>
                <a:latin typeface="Arial" panose="020B0604020202020204" pitchFamily="34" charset="0"/>
                <a:ea typeface="MS PGothic" panose="020B0600070205080204" pitchFamily="34" charset="-128"/>
                <a:cs typeface="Arial" panose="020B0604020202020204" pitchFamily="34" charset="0"/>
              </a:rPr>
              <a:t>NASADEM/ASTERv3 DEM</a:t>
            </a:r>
            <a:br>
              <a:rPr lang="en-US" altLang="en-US" sz="3200" dirty="0">
                <a:solidFill>
                  <a:schemeClr val="accent1"/>
                </a:solidFill>
                <a:latin typeface="Arial" panose="020B0604020202020204" pitchFamily="34" charset="0"/>
                <a:ea typeface="MS PGothic" panose="020B0600070205080204" pitchFamily="34" charset="-128"/>
                <a:cs typeface="Arial" panose="020B0604020202020204" pitchFamily="34" charset="0"/>
              </a:rPr>
            </a:br>
            <a:endParaRPr lang="en-US" sz="2700" dirty="0">
              <a:solidFill>
                <a:schemeClr val="accent1"/>
              </a:solidFill>
              <a:latin typeface="Arial" panose="020B0604020202020204" pitchFamily="34" charset="0"/>
              <a:cs typeface="Arial" panose="020B0604020202020204" pitchFamily="34" charset="0"/>
            </a:endParaRPr>
          </a:p>
        </p:txBody>
      </p:sp>
      <p:pic>
        <p:nvPicPr>
          <p:cNvPr id="5" name="Picture 2">
            <a:extLst>
              <a:ext uri="{FF2B5EF4-FFF2-40B4-BE49-F238E27FC236}">
                <a16:creationId xmlns:a16="http://schemas.microsoft.com/office/drawing/2014/main" id="{154820B9-41D6-9779-30F1-C8651FC6B6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307" y="823139"/>
            <a:ext cx="7485062"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a:extLst>
              <a:ext uri="{FF2B5EF4-FFF2-40B4-BE49-F238E27FC236}">
                <a16:creationId xmlns:a16="http://schemas.microsoft.com/office/drawing/2014/main" id="{13914E33-A011-F7BE-38DB-317BA5F7EDB6}"/>
              </a:ext>
            </a:extLst>
          </p:cNvPr>
          <p:cNvGrpSpPr/>
          <p:nvPr/>
        </p:nvGrpSpPr>
        <p:grpSpPr>
          <a:xfrm>
            <a:off x="525307" y="4749291"/>
            <a:ext cx="5706635" cy="307777"/>
            <a:chOff x="8208962" y="2035246"/>
            <a:chExt cx="5706635" cy="307777"/>
          </a:xfrm>
        </p:grpSpPr>
        <p:sp>
          <p:nvSpPr>
            <p:cNvPr id="7" name="TextBox 6">
              <a:extLst>
                <a:ext uri="{FF2B5EF4-FFF2-40B4-BE49-F238E27FC236}">
                  <a16:creationId xmlns:a16="http://schemas.microsoft.com/office/drawing/2014/main" id="{D33CC387-7B26-279A-390C-B063BE11CC49}"/>
                </a:ext>
              </a:extLst>
            </p:cNvPr>
            <p:cNvSpPr txBox="1"/>
            <p:nvPr/>
          </p:nvSpPr>
          <p:spPr>
            <a:xfrm>
              <a:off x="8569325" y="2035246"/>
              <a:ext cx="5346272" cy="307777"/>
            </a:xfrm>
            <a:prstGeom prst="rect">
              <a:avLst/>
            </a:prstGeom>
            <a:noFill/>
          </p:spPr>
          <p:txBody>
            <a:bodyPr wrap="none">
              <a:spAutoFit/>
            </a:bodyPr>
            <a:lstStyle/>
            <a:p>
              <a:pPr fontAlgn="auto">
                <a:spcBef>
                  <a:spcPts val="0"/>
                </a:spcBef>
                <a:spcAft>
                  <a:spcPts val="0"/>
                </a:spcAft>
                <a:defRPr/>
              </a:pPr>
              <a:r>
                <a:rPr lang="en-US" sz="1400" dirty="0">
                  <a:latin typeface="Arial" panose="020B0604020202020204" pitchFamily="34" charset="0"/>
                  <a:cs typeface="Arial" panose="020B0604020202020204" pitchFamily="34" charset="0"/>
                </a:rPr>
                <a:t>NASADEM 30m DEM (Latest SRTMv4 Update): HE:  9 m RMS </a:t>
              </a:r>
            </a:p>
          </p:txBody>
        </p:sp>
        <p:pic>
          <p:nvPicPr>
            <p:cNvPr id="13" name="Picture 12">
              <a:extLst>
                <a:ext uri="{FF2B5EF4-FFF2-40B4-BE49-F238E27FC236}">
                  <a16:creationId xmlns:a16="http://schemas.microsoft.com/office/drawing/2014/main" id="{3E365520-4FE8-3D9A-3CF5-2D43983DD1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8962" y="2043184"/>
              <a:ext cx="325438"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5">
            <a:extLst>
              <a:ext uri="{FF2B5EF4-FFF2-40B4-BE49-F238E27FC236}">
                <a16:creationId xmlns:a16="http://schemas.microsoft.com/office/drawing/2014/main" id="{31B0686A-A8D4-4EF4-2248-2E33DE1A29FF}"/>
              </a:ext>
            </a:extLst>
          </p:cNvPr>
          <p:cNvGrpSpPr/>
          <p:nvPr/>
        </p:nvGrpSpPr>
        <p:grpSpPr>
          <a:xfrm>
            <a:off x="525307" y="5057068"/>
            <a:ext cx="4908434" cy="307777"/>
            <a:chOff x="8212137" y="2254321"/>
            <a:chExt cx="4908434" cy="307777"/>
          </a:xfrm>
        </p:grpSpPr>
        <p:sp>
          <p:nvSpPr>
            <p:cNvPr id="8" name="TextBox 7">
              <a:extLst>
                <a:ext uri="{FF2B5EF4-FFF2-40B4-BE49-F238E27FC236}">
                  <a16:creationId xmlns:a16="http://schemas.microsoft.com/office/drawing/2014/main" id="{29977B5A-2B13-F57E-B655-DF57BEBE0234}"/>
                </a:ext>
              </a:extLst>
            </p:cNvPr>
            <p:cNvSpPr txBox="1"/>
            <p:nvPr/>
          </p:nvSpPr>
          <p:spPr>
            <a:xfrm>
              <a:off x="8569325" y="2254321"/>
              <a:ext cx="4551246" cy="307777"/>
            </a:xfrm>
            <a:prstGeom prst="rect">
              <a:avLst/>
            </a:prstGeom>
            <a:noFill/>
          </p:spPr>
          <p:txBody>
            <a:bodyPr wrap="none">
              <a:spAutoFit/>
            </a:bodyPr>
            <a:lstStyle/>
            <a:p>
              <a:pPr fontAlgn="auto">
                <a:spcBef>
                  <a:spcPts val="0"/>
                </a:spcBef>
                <a:spcAft>
                  <a:spcPts val="0"/>
                </a:spcAft>
                <a:defRPr/>
              </a:pPr>
              <a:r>
                <a:rPr lang="en-US" sz="1400" dirty="0">
                  <a:latin typeface="Arial" panose="020B0604020202020204" pitchFamily="34" charset="0"/>
                  <a:cs typeface="Arial" panose="020B0604020202020204" pitchFamily="34" charset="0"/>
                </a:rPr>
                <a:t>ASTERv3 30m DEM (Latest Update): HE:  17 m RMS</a:t>
              </a:r>
            </a:p>
          </p:txBody>
        </p:sp>
        <p:pic>
          <p:nvPicPr>
            <p:cNvPr id="14" name="Picture 13">
              <a:extLst>
                <a:ext uri="{FF2B5EF4-FFF2-40B4-BE49-F238E27FC236}">
                  <a16:creationId xmlns:a16="http://schemas.microsoft.com/office/drawing/2014/main" id="{1ADF454F-BD9A-1A09-0C53-FFEF3BFB16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2137" y="2274959"/>
              <a:ext cx="322263"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11">
            <a:extLst>
              <a:ext uri="{FF2B5EF4-FFF2-40B4-BE49-F238E27FC236}">
                <a16:creationId xmlns:a16="http://schemas.microsoft.com/office/drawing/2014/main" id="{56ACC511-C6C4-6F37-DDFD-D7F322403C92}"/>
              </a:ext>
            </a:extLst>
          </p:cNvPr>
          <p:cNvGrpSpPr/>
          <p:nvPr/>
        </p:nvGrpSpPr>
        <p:grpSpPr>
          <a:xfrm>
            <a:off x="525307" y="5364845"/>
            <a:ext cx="9424966" cy="307777"/>
            <a:chOff x="8207373" y="2474984"/>
            <a:chExt cx="9424966" cy="307777"/>
          </a:xfrm>
        </p:grpSpPr>
        <p:sp>
          <p:nvSpPr>
            <p:cNvPr id="9" name="TextBox 8">
              <a:extLst>
                <a:ext uri="{FF2B5EF4-FFF2-40B4-BE49-F238E27FC236}">
                  <a16:creationId xmlns:a16="http://schemas.microsoft.com/office/drawing/2014/main" id="{1ED423A9-75D9-2E81-BB00-E48CBA7B3435}"/>
                </a:ext>
              </a:extLst>
            </p:cNvPr>
            <p:cNvSpPr txBox="1"/>
            <p:nvPr/>
          </p:nvSpPr>
          <p:spPr>
            <a:xfrm>
              <a:off x="8580437" y="2474984"/>
              <a:ext cx="9051902" cy="307777"/>
            </a:xfrm>
            <a:prstGeom prst="rect">
              <a:avLst/>
            </a:prstGeom>
            <a:noFill/>
          </p:spPr>
          <p:txBody>
            <a:bodyPr wrap="none">
              <a:spAutoFit/>
            </a:bodyPr>
            <a:lstStyle/>
            <a:p>
              <a:pPr fontAlgn="auto">
                <a:spcBef>
                  <a:spcPts val="0"/>
                </a:spcBef>
                <a:spcAft>
                  <a:spcPts val="0"/>
                </a:spcAft>
                <a:defRPr/>
              </a:pPr>
              <a:r>
                <a:rPr lang="en-US" sz="1400" dirty="0">
                  <a:latin typeface="Arial" panose="020B0604020202020204" pitchFamily="34" charset="0"/>
                  <a:cs typeface="Arial" panose="020B0604020202020204" pitchFamily="34" charset="0"/>
                </a:rPr>
                <a:t>RAMP 200m DEM (with ASTERv2 30m in Arctic): HE:  50 m RMS,  100 m RMS rugged mountainous regions </a:t>
              </a:r>
            </a:p>
          </p:txBody>
        </p:sp>
        <p:pic>
          <p:nvPicPr>
            <p:cNvPr id="15" name="Picture 14">
              <a:extLst>
                <a:ext uri="{FF2B5EF4-FFF2-40B4-BE49-F238E27FC236}">
                  <a16:creationId xmlns:a16="http://schemas.microsoft.com/office/drawing/2014/main" id="{E61CA90E-8AB8-6F6F-C2B7-A8C8D93B82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7373" y="2515072"/>
              <a:ext cx="32226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9">
            <a:extLst>
              <a:ext uri="{FF2B5EF4-FFF2-40B4-BE49-F238E27FC236}">
                <a16:creationId xmlns:a16="http://schemas.microsoft.com/office/drawing/2014/main" id="{25055CBB-9120-3E86-621D-5768D1BC19FE}"/>
              </a:ext>
            </a:extLst>
          </p:cNvPr>
          <p:cNvGrpSpPr/>
          <p:nvPr/>
        </p:nvGrpSpPr>
        <p:grpSpPr>
          <a:xfrm>
            <a:off x="525307" y="6117683"/>
            <a:ext cx="3205890" cy="307777"/>
            <a:chOff x="8207374" y="2948059"/>
            <a:chExt cx="3205890" cy="307777"/>
          </a:xfrm>
        </p:grpSpPr>
        <p:sp>
          <p:nvSpPr>
            <p:cNvPr id="16" name="Rectangle 15">
              <a:extLst>
                <a:ext uri="{FF2B5EF4-FFF2-40B4-BE49-F238E27FC236}">
                  <a16:creationId xmlns:a16="http://schemas.microsoft.com/office/drawing/2014/main" id="{3849D871-9EB9-198D-6BDF-4FD0B3F1B066}"/>
                </a:ext>
              </a:extLst>
            </p:cNvPr>
            <p:cNvSpPr>
              <a:spLocks noChangeArrowheads="1"/>
            </p:cNvSpPr>
            <p:nvPr/>
          </p:nvSpPr>
          <p:spPr bwMode="auto">
            <a:xfrm>
              <a:off x="8207374" y="2962346"/>
              <a:ext cx="323850" cy="215900"/>
            </a:xfrm>
            <a:prstGeom prst="rect">
              <a:avLst/>
            </a:prstGeom>
            <a:noFill/>
            <a:ln w="9525">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dirty="0">
                <a:solidFill>
                  <a:schemeClr val="lt1"/>
                </a:solidFill>
                <a:latin typeface="+mn-lt"/>
              </a:endParaRPr>
            </a:p>
          </p:txBody>
        </p:sp>
        <p:sp>
          <p:nvSpPr>
            <p:cNvPr id="17" name="TextBox 16">
              <a:extLst>
                <a:ext uri="{FF2B5EF4-FFF2-40B4-BE49-F238E27FC236}">
                  <a16:creationId xmlns:a16="http://schemas.microsoft.com/office/drawing/2014/main" id="{3932FEA5-0B42-7B83-5ECB-593D31DE9ED4}"/>
                </a:ext>
              </a:extLst>
            </p:cNvPr>
            <p:cNvSpPr txBox="1"/>
            <p:nvPr/>
          </p:nvSpPr>
          <p:spPr>
            <a:xfrm>
              <a:off x="8580437" y="2948059"/>
              <a:ext cx="2832827" cy="307777"/>
            </a:xfrm>
            <a:prstGeom prst="rect">
              <a:avLst/>
            </a:prstGeom>
            <a:noFill/>
          </p:spPr>
          <p:txBody>
            <a:bodyPr wrap="none">
              <a:spAutoFit/>
            </a:bodyPr>
            <a:lstStyle/>
            <a:p>
              <a:pPr fontAlgn="auto">
                <a:spcBef>
                  <a:spcPts val="0"/>
                </a:spcBef>
                <a:spcAft>
                  <a:spcPts val="0"/>
                </a:spcAft>
                <a:defRPr/>
              </a:pPr>
              <a:r>
                <a:rPr lang="en-US" sz="1400" dirty="0">
                  <a:latin typeface="Arial" panose="020B0604020202020204" pitchFamily="34" charset="0"/>
                  <a:cs typeface="Arial" panose="020B0604020202020204" pitchFamily="34" charset="0"/>
                </a:rPr>
                <a:t>ALOSv3.1 30m DEM (N83-N84): </a:t>
              </a:r>
            </a:p>
          </p:txBody>
        </p:sp>
      </p:grpSp>
      <p:grpSp>
        <p:nvGrpSpPr>
          <p:cNvPr id="11" name="Group 10">
            <a:extLst>
              <a:ext uri="{FF2B5EF4-FFF2-40B4-BE49-F238E27FC236}">
                <a16:creationId xmlns:a16="http://schemas.microsoft.com/office/drawing/2014/main" id="{2F08C3B9-83C8-68A4-C8D8-2558BEFA6B66}"/>
              </a:ext>
            </a:extLst>
          </p:cNvPr>
          <p:cNvGrpSpPr/>
          <p:nvPr/>
        </p:nvGrpSpPr>
        <p:grpSpPr>
          <a:xfrm>
            <a:off x="525307" y="5723477"/>
            <a:ext cx="4087588" cy="307777"/>
            <a:chOff x="8212137" y="2694059"/>
            <a:chExt cx="4087588" cy="307777"/>
          </a:xfrm>
        </p:grpSpPr>
        <p:sp>
          <p:nvSpPr>
            <p:cNvPr id="18" name="TextBox 17">
              <a:extLst>
                <a:ext uri="{FF2B5EF4-FFF2-40B4-BE49-F238E27FC236}">
                  <a16:creationId xmlns:a16="http://schemas.microsoft.com/office/drawing/2014/main" id="{06EAB706-C395-CE96-581A-692F8666C311}"/>
                </a:ext>
              </a:extLst>
            </p:cNvPr>
            <p:cNvSpPr txBox="1"/>
            <p:nvPr/>
          </p:nvSpPr>
          <p:spPr>
            <a:xfrm>
              <a:off x="8580437" y="2694059"/>
              <a:ext cx="3719288" cy="307777"/>
            </a:xfrm>
            <a:prstGeom prst="rect">
              <a:avLst/>
            </a:prstGeom>
            <a:noFill/>
          </p:spPr>
          <p:txBody>
            <a:bodyPr wrap="none">
              <a:spAutoFit/>
            </a:bodyPr>
            <a:lstStyle/>
            <a:p>
              <a:pPr fontAlgn="auto">
                <a:spcBef>
                  <a:spcPts val="0"/>
                </a:spcBef>
                <a:spcAft>
                  <a:spcPts val="0"/>
                </a:spcAft>
                <a:defRPr/>
              </a:pPr>
              <a:r>
                <a:rPr lang="en-US" sz="1400" dirty="0">
                  <a:latin typeface="Arial" panose="020B0604020202020204" pitchFamily="34" charset="0"/>
                  <a:cs typeface="Arial" panose="020B0604020202020204" pitchFamily="34" charset="0"/>
                </a:rPr>
                <a:t>GIMP/Greenland 30m DEM: HE: 10 m RMS </a:t>
              </a:r>
            </a:p>
          </p:txBody>
        </p:sp>
        <p:sp>
          <p:nvSpPr>
            <p:cNvPr id="19" name="Rectangle 18">
              <a:extLst>
                <a:ext uri="{FF2B5EF4-FFF2-40B4-BE49-F238E27FC236}">
                  <a16:creationId xmlns:a16="http://schemas.microsoft.com/office/drawing/2014/main" id="{FB390F6E-87A5-3BFD-FE0C-CFF2FB70096F}"/>
                </a:ext>
              </a:extLst>
            </p:cNvPr>
            <p:cNvSpPr>
              <a:spLocks noChangeArrowheads="1"/>
            </p:cNvSpPr>
            <p:nvPr/>
          </p:nvSpPr>
          <p:spPr bwMode="auto">
            <a:xfrm>
              <a:off x="8212137" y="2741684"/>
              <a:ext cx="325437" cy="233362"/>
            </a:xfrm>
            <a:prstGeom prst="rect">
              <a:avLst/>
            </a:prstGeom>
            <a:solidFill>
              <a:srgbClr val="7F7F7F"/>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latin typeface="+mn-lt"/>
              </a:endParaRPr>
            </a:p>
          </p:txBody>
        </p:sp>
      </p:grpSp>
      <p:sp>
        <p:nvSpPr>
          <p:cNvPr id="23" name="Content Placeholder 3">
            <a:extLst>
              <a:ext uri="{FF2B5EF4-FFF2-40B4-BE49-F238E27FC236}">
                <a16:creationId xmlns:a16="http://schemas.microsoft.com/office/drawing/2014/main" id="{2F8FE5EC-1323-1601-D30A-E6F9C0A90DB9}"/>
              </a:ext>
            </a:extLst>
          </p:cNvPr>
          <p:cNvSpPr txBox="1">
            <a:spLocks/>
          </p:cNvSpPr>
          <p:nvPr/>
        </p:nvSpPr>
        <p:spPr>
          <a:xfrm>
            <a:off x="8263651" y="791527"/>
            <a:ext cx="3666080" cy="3957764"/>
          </a:xfrm>
          <a:prstGeom prst="rect">
            <a:avLst/>
          </a:prstGeom>
          <a:solidFill>
            <a:schemeClr val="accent6">
              <a:lumMod val="20000"/>
              <a:lumOff val="80000"/>
            </a:schemeClr>
          </a:solidFill>
          <a:ln>
            <a:solidFill>
              <a:schemeClr val="tx1"/>
            </a:solidFill>
          </a:ln>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altLang="en-US" sz="2400" dirty="0">
                <a:latin typeface="Arial" panose="020B0604020202020204" pitchFamily="34" charset="0"/>
                <a:cs typeface="Arial" panose="020B0604020202020204" pitchFamily="34" charset="0"/>
              </a:rPr>
              <a:t>Assembly of primarily  NASADEM and ASTERv3 at 30m/</a:t>
            </a:r>
            <a:r>
              <a:rPr lang="en-US" altLang="en-US" sz="2400" dirty="0" err="1">
                <a:latin typeface="Arial" panose="020B0604020202020204" pitchFamily="34" charset="0"/>
                <a:cs typeface="Arial" panose="020B0604020202020204" pitchFamily="34" charset="0"/>
              </a:rPr>
              <a:t>pxl</a:t>
            </a:r>
            <a:r>
              <a:rPr lang="en-US" altLang="en-US" sz="2400" dirty="0">
                <a:latin typeface="Arial" panose="020B0604020202020204" pitchFamily="34" charset="0"/>
                <a:cs typeface="Arial" panose="020B0604020202020204" pitchFamily="34" charset="0"/>
              </a:rPr>
              <a:t> used as the source to process MISR DEM at 90 m resolution.</a:t>
            </a:r>
            <a:endParaRPr lang="en-US" sz="2400" dirty="0">
              <a:latin typeface="Arial" panose="020B0604020202020204" pitchFamily="34" charset="0"/>
              <a:cs typeface="Arial" panose="020B0604020202020204" pitchFamily="34" charset="0"/>
            </a:endParaRPr>
          </a:p>
          <a:p>
            <a:pPr lvl="1">
              <a:lnSpc>
                <a:spcPct val="120000"/>
              </a:lnSpc>
              <a:buFont typeface="Courier New" panose="02070309020205020404" pitchFamily="49" charset="0"/>
              <a:buChar char="o"/>
            </a:pPr>
            <a:r>
              <a:rPr lang="en-US" altLang="en-US" sz="2400" dirty="0">
                <a:latin typeface="Arial" panose="020B0604020202020204" pitchFamily="34" charset="0"/>
                <a:cs typeface="Arial" panose="020B0604020202020204" pitchFamily="34" charset="0"/>
              </a:rPr>
              <a:t>Significant improvement globally except in the Antarctica. </a:t>
            </a:r>
          </a:p>
          <a:p>
            <a:pPr lvl="1">
              <a:lnSpc>
                <a:spcPct val="120000"/>
              </a:lnSpc>
              <a:buFont typeface="Courier New" panose="02070309020205020404" pitchFamily="49" charset="0"/>
              <a:buChar char="o"/>
            </a:pPr>
            <a:r>
              <a:rPr lang="en-US" altLang="en-US" sz="2400" dirty="0">
                <a:latin typeface="Arial" panose="020B0604020202020204" pitchFamily="34" charset="0"/>
                <a:cs typeface="Arial" panose="020B0604020202020204" pitchFamily="34" charset="0"/>
              </a:rPr>
              <a:t>NASADEM is SRTM4 with improved height </a:t>
            </a:r>
            <a:r>
              <a:rPr lang="en-US" altLang="en-US" dirty="0">
                <a:latin typeface="Arial" panose="020B0604020202020204" pitchFamily="34" charset="0"/>
                <a:cs typeface="Arial" panose="020B0604020202020204" pitchFamily="34" charset="0"/>
              </a:rPr>
              <a:t>calibrations </a:t>
            </a:r>
            <a:r>
              <a:rPr lang="en-US" altLang="en-US" sz="2400" dirty="0">
                <a:latin typeface="Arial" panose="020B0604020202020204" pitchFamily="34" charset="0"/>
                <a:cs typeface="Arial" panose="020B0604020202020204" pitchFamily="34" charset="0"/>
              </a:rPr>
              <a:t> from </a:t>
            </a:r>
            <a:r>
              <a:rPr lang="en-US" altLang="en-US" sz="2400" dirty="0" err="1">
                <a:latin typeface="Arial" panose="020B0604020202020204" pitchFamily="34" charset="0"/>
                <a:cs typeface="Arial" panose="020B0604020202020204" pitchFamily="34" charset="0"/>
              </a:rPr>
              <a:t>ICESat</a:t>
            </a:r>
            <a:r>
              <a:rPr lang="en-US" altLang="en-US" sz="2400" dirty="0">
                <a:latin typeface="Arial" panose="020B0604020202020204" pitchFamily="34" charset="0"/>
                <a:cs typeface="Arial" panose="020B0604020202020204" pitchFamily="34" charset="0"/>
              </a:rPr>
              <a:t> and is a more geographically complete version of SRTMv3</a:t>
            </a:r>
          </a:p>
          <a:p>
            <a:pPr lvl="1">
              <a:lnSpc>
                <a:spcPct val="120000"/>
              </a:lnSpc>
              <a:buFont typeface="Courier New" panose="02070309020205020404" pitchFamily="49" charset="0"/>
              <a:buChar char="o"/>
            </a:pPr>
            <a:r>
              <a:rPr lang="en-US" altLang="en-US" sz="2400" dirty="0">
                <a:latin typeface="Arial" panose="020B0604020202020204" pitchFamily="34" charset="0"/>
                <a:cs typeface="Arial" panose="020B0604020202020204" pitchFamily="34" charset="0"/>
              </a:rPr>
              <a:t>ASTERv3 is the latest version of ASTER GDEMv3 and is a significant improvement over ASTERv2. </a:t>
            </a:r>
            <a:endParaRPr lang="en-US" sz="2200" dirty="0">
              <a:latin typeface="Arial" panose="020B0604020202020204" pitchFamily="34" charset="0"/>
              <a:cs typeface="Arial" panose="020B0604020202020204" pitchFamily="34" charset="0"/>
            </a:endParaRPr>
          </a:p>
        </p:txBody>
      </p:sp>
      <p:sp>
        <p:nvSpPr>
          <p:cNvPr id="20" name="Slide Number Placeholder 2">
            <a:extLst>
              <a:ext uri="{FF2B5EF4-FFF2-40B4-BE49-F238E27FC236}">
                <a16:creationId xmlns:a16="http://schemas.microsoft.com/office/drawing/2014/main" id="{4849830C-DBE9-905F-20B1-159E13D28D62}"/>
              </a:ext>
            </a:extLst>
          </p:cNvPr>
          <p:cNvSpPr txBox="1">
            <a:spLocks/>
          </p:cNvSpPr>
          <p:nvPr/>
        </p:nvSpPr>
        <p:spPr>
          <a:xfrm>
            <a:off x="11335407" y="6232256"/>
            <a:ext cx="570186" cy="338554"/>
          </a:xfrm>
          <a:prstGeom prst="rect">
            <a:avLst/>
          </a:prstGeom>
          <a:solidFill>
            <a:schemeClr val="bg2"/>
          </a:solidFill>
        </p:spPr>
        <p:txBody>
          <a:bodyPr vert="horz" lIns="91440" tIns="45720" rIns="91440" bIns="4572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0C94032-CD4C-4C25-B0C2-CEC720522D92}" type="slidenum">
              <a:rPr lang="en-US" sz="1600" smtClean="0">
                <a:solidFill>
                  <a:schemeClr val="tx1"/>
                </a:solidFill>
                <a:latin typeface="Arial" panose="020B0604020202020204" pitchFamily="34" charset="0"/>
                <a:cs typeface="Arial" panose="020B0604020202020204" pitchFamily="34" charset="0"/>
              </a:rPr>
              <a:pPr algn="ctr"/>
              <a:t>9</a:t>
            </a:fld>
            <a:endParaRPr lang="en-US"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818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9575E-1381-E8D0-B015-BE58D1D40F7A}"/>
              </a:ext>
            </a:extLst>
          </p:cNvPr>
          <p:cNvSpPr>
            <a:spLocks noGrp="1"/>
          </p:cNvSpPr>
          <p:nvPr>
            <p:ph type="title"/>
          </p:nvPr>
        </p:nvSpPr>
        <p:spPr>
          <a:xfrm>
            <a:off x="838200" y="287190"/>
            <a:ext cx="10515600" cy="538389"/>
          </a:xfrm>
        </p:spPr>
        <p:txBody>
          <a:bodyPr>
            <a:normAutofit fontScale="90000"/>
          </a:bodyPr>
          <a:lstStyle/>
          <a:p>
            <a:r>
              <a:rPr lang="en-US" sz="3600" dirty="0">
                <a:solidFill>
                  <a:schemeClr val="accent1"/>
                </a:solidFill>
                <a:latin typeface="Arial" panose="020B0604020202020204" pitchFamily="34" charset="0"/>
                <a:cs typeface="Arial" panose="020B0604020202020204" pitchFamily="34" charset="0"/>
              </a:rPr>
              <a:t>New L1B2 and L2 products use </a:t>
            </a:r>
            <a:r>
              <a:rPr lang="en-US" sz="3600" dirty="0" err="1">
                <a:solidFill>
                  <a:schemeClr val="accent1"/>
                </a:solidFill>
                <a:latin typeface="Arial" panose="020B0604020202020204" pitchFamily="34" charset="0"/>
                <a:cs typeface="Arial" panose="020B0604020202020204" pitchFamily="34" charset="0"/>
              </a:rPr>
              <a:t>NetCDF</a:t>
            </a:r>
            <a:r>
              <a:rPr lang="en-US" sz="3600" dirty="0">
                <a:solidFill>
                  <a:schemeClr val="accent1"/>
                </a:solidFill>
                <a:latin typeface="Arial" panose="020B0604020202020204" pitchFamily="34" charset="0"/>
                <a:cs typeface="Arial" panose="020B0604020202020204" pitchFamily="34" charset="0"/>
              </a:rPr>
              <a:t> format</a:t>
            </a:r>
          </a:p>
        </p:txBody>
      </p:sp>
      <p:sp>
        <p:nvSpPr>
          <p:cNvPr id="3" name="Content Placeholder 2">
            <a:extLst>
              <a:ext uri="{FF2B5EF4-FFF2-40B4-BE49-F238E27FC236}">
                <a16:creationId xmlns:a16="http://schemas.microsoft.com/office/drawing/2014/main" id="{1994EF07-1B6A-4240-85AA-CF805C977B72}"/>
              </a:ext>
            </a:extLst>
          </p:cNvPr>
          <p:cNvSpPr>
            <a:spLocks noGrp="1"/>
          </p:cNvSpPr>
          <p:nvPr>
            <p:ph idx="1"/>
          </p:nvPr>
        </p:nvSpPr>
        <p:spPr>
          <a:xfrm>
            <a:off x="838200" y="836464"/>
            <a:ext cx="10515600" cy="5629649"/>
          </a:xfrm>
          <a:solidFill>
            <a:schemeClr val="tx2">
              <a:lumMod val="40000"/>
              <a:lumOff val="60000"/>
            </a:schemeClr>
          </a:solidFill>
        </p:spPr>
        <p:txBody>
          <a:bodyPr>
            <a:normAutofit fontScale="77500" lnSpcReduction="20000"/>
          </a:bodyPr>
          <a:lstStyle/>
          <a:p>
            <a:pPr>
              <a:lnSpc>
                <a:spcPct val="120000"/>
              </a:lnSpc>
            </a:pPr>
            <a:r>
              <a:rPr lang="en-US" dirty="0">
                <a:latin typeface="Arial" panose="020B0604020202020204" pitchFamily="34" charset="0"/>
                <a:cs typeface="Arial" panose="020B0604020202020204" pitchFamily="34" charset="0"/>
              </a:rPr>
              <a:t>The format of MISR products is updated from HDF-EOS4 to NetCDF4</a:t>
            </a:r>
          </a:p>
          <a:p>
            <a:pPr lvl="1">
              <a:lnSpc>
                <a:spcPct val="120000"/>
              </a:lnSpc>
            </a:pPr>
            <a:r>
              <a:rPr lang="en-US" dirty="0">
                <a:latin typeface="Arial" panose="020B0604020202020204" pitchFamily="34" charset="0"/>
                <a:cs typeface="Arial" panose="020B0604020202020204" pitchFamily="34" charset="0"/>
              </a:rPr>
              <a:t>This update has long been requested by end-users</a:t>
            </a:r>
          </a:p>
          <a:p>
            <a:pPr lvl="2">
              <a:lnSpc>
                <a:spcPct val="120000"/>
              </a:lnSpc>
            </a:pPr>
            <a:r>
              <a:rPr lang="en-US" dirty="0">
                <a:latin typeface="Arial" panose="020B0604020202020204" pitchFamily="34" charset="0"/>
                <a:cs typeface="Arial" panose="020B0604020202020204" pitchFamily="34" charset="0"/>
              </a:rPr>
              <a:t>It is offered now in conjunction with other necessary changes that break legacy compatibility</a:t>
            </a:r>
          </a:p>
          <a:p>
            <a:pPr lvl="2">
              <a:lnSpc>
                <a:spcPct val="120000"/>
              </a:lnSpc>
            </a:pPr>
            <a:r>
              <a:rPr lang="en-US" dirty="0">
                <a:latin typeface="Arial" panose="020B0604020202020204" pitchFamily="34" charset="0"/>
                <a:cs typeface="Arial" panose="020B0604020202020204" pitchFamily="34" charset="0"/>
              </a:rPr>
              <a:t>New product format is consistent with MISR Aerosol product, which already transitioned to </a:t>
            </a:r>
            <a:r>
              <a:rPr lang="en-US" dirty="0" err="1">
                <a:latin typeface="Arial" panose="020B0604020202020204" pitchFamily="34" charset="0"/>
                <a:cs typeface="Arial" panose="020B0604020202020204" pitchFamily="34" charset="0"/>
              </a:rPr>
              <a:t>NetCDF</a:t>
            </a:r>
            <a:endParaRPr lang="en-US" dirty="0">
              <a:latin typeface="Arial" panose="020B0604020202020204" pitchFamily="34" charset="0"/>
              <a:cs typeface="Arial" panose="020B0604020202020204" pitchFamily="34" charset="0"/>
            </a:endParaRPr>
          </a:p>
          <a:p>
            <a:pPr lvl="1">
              <a:lnSpc>
                <a:spcPct val="120000"/>
              </a:lnSpc>
            </a:pPr>
            <a:r>
              <a:rPr lang="en-US" dirty="0">
                <a:latin typeface="Arial" panose="020B0604020202020204" pitchFamily="34" charset="0"/>
                <a:cs typeface="Arial" panose="020B0604020202020204" pitchFamily="34" charset="0"/>
              </a:rPr>
              <a:t>Relative to HDF-EOS4, NetCDF4 provides</a:t>
            </a:r>
          </a:p>
          <a:p>
            <a:pPr lvl="2">
              <a:lnSpc>
                <a:spcPct val="120000"/>
              </a:lnSpc>
            </a:pPr>
            <a:r>
              <a:rPr lang="en-US" dirty="0">
                <a:latin typeface="Arial" panose="020B0604020202020204" pitchFamily="34" charset="0"/>
                <a:cs typeface="Arial" panose="020B0604020202020204" pitchFamily="34" charset="0"/>
              </a:rPr>
              <a:t>More ubiquitous 3</a:t>
            </a:r>
            <a:r>
              <a:rPr lang="en-US" baseline="30000" dirty="0">
                <a:latin typeface="Arial" panose="020B0604020202020204" pitchFamily="34" charset="0"/>
                <a:cs typeface="Arial" panose="020B0604020202020204" pitchFamily="34" charset="0"/>
              </a:rPr>
              <a:t>rd</a:t>
            </a:r>
            <a:r>
              <a:rPr lang="en-US" dirty="0">
                <a:latin typeface="Arial" panose="020B0604020202020204" pitchFamily="34" charset="0"/>
                <a:cs typeface="Arial" panose="020B0604020202020204" pitchFamily="34" charset="0"/>
              </a:rPr>
              <a:t> party software support, e.g. plotting tools such as panoply</a:t>
            </a:r>
          </a:p>
          <a:p>
            <a:pPr lvl="2">
              <a:lnSpc>
                <a:spcPct val="120000"/>
              </a:lnSpc>
            </a:pPr>
            <a:r>
              <a:rPr lang="en-US" dirty="0">
                <a:latin typeface="Arial" panose="020B0604020202020204" pitchFamily="34" charset="0"/>
                <a:cs typeface="Arial" panose="020B0604020202020204" pitchFamily="34" charset="0"/>
              </a:rPr>
              <a:t>Enhanced compression</a:t>
            </a:r>
          </a:p>
          <a:p>
            <a:pPr lvl="2">
              <a:lnSpc>
                <a:spcPct val="120000"/>
              </a:lnSpc>
            </a:pPr>
            <a:r>
              <a:rPr lang="en-US" dirty="0">
                <a:latin typeface="Arial" panose="020B0604020202020204" pitchFamily="34" charset="0"/>
                <a:cs typeface="Arial" panose="020B0604020202020204" pitchFamily="34" charset="0"/>
              </a:rPr>
              <a:t>Simpler and more standardized self-documenting conventions</a:t>
            </a:r>
          </a:p>
          <a:p>
            <a:pPr>
              <a:lnSpc>
                <a:spcPct val="120000"/>
              </a:lnSpc>
            </a:pPr>
            <a:r>
              <a:rPr lang="en-US" dirty="0">
                <a:latin typeface="Arial" panose="020B0604020202020204" pitchFamily="34" charset="0"/>
                <a:cs typeface="Arial" panose="020B0604020202020204" pitchFamily="34" charset="0"/>
              </a:rPr>
              <a:t>Removal of stacked-block specification</a:t>
            </a:r>
          </a:p>
          <a:p>
            <a:pPr lvl="1">
              <a:lnSpc>
                <a:spcPct val="120000"/>
              </a:lnSpc>
            </a:pPr>
            <a:r>
              <a:rPr lang="en-US" dirty="0">
                <a:latin typeface="Arial" panose="020B0604020202020204" pitchFamily="34" charset="0"/>
                <a:cs typeface="Arial" panose="020B0604020202020204" pitchFamily="34" charset="0"/>
              </a:rPr>
              <a:t>Prior HDF-EOS products specified geographic data via a complicated convention</a:t>
            </a:r>
          </a:p>
          <a:p>
            <a:pPr lvl="2">
              <a:lnSpc>
                <a:spcPct val="120000"/>
              </a:lnSpc>
            </a:pPr>
            <a:r>
              <a:rPr lang="en-US" dirty="0">
                <a:latin typeface="Arial" panose="020B0604020202020204" pitchFamily="34" charset="0"/>
                <a:cs typeface="Arial" panose="020B0604020202020204" pitchFamily="34" charset="0"/>
              </a:rPr>
              <a:t>Convention required specialized tools and user expertise for analysis and visualization</a:t>
            </a:r>
          </a:p>
          <a:p>
            <a:pPr lvl="1">
              <a:lnSpc>
                <a:spcPct val="120000"/>
              </a:lnSpc>
            </a:pPr>
            <a:r>
              <a:rPr lang="en-US" dirty="0">
                <a:latin typeface="Arial" panose="020B0604020202020204" pitchFamily="34" charset="0"/>
                <a:cs typeface="Arial" panose="020B0604020202020204" pitchFamily="34" charset="0"/>
              </a:rPr>
              <a:t>New </a:t>
            </a:r>
            <a:r>
              <a:rPr lang="en-US" dirty="0" err="1">
                <a:latin typeface="Arial" panose="020B0604020202020204" pitchFamily="34" charset="0"/>
                <a:cs typeface="Arial" panose="020B0604020202020204" pitchFamily="34" charset="0"/>
              </a:rPr>
              <a:t>NetCDF</a:t>
            </a:r>
            <a:r>
              <a:rPr lang="en-US" dirty="0">
                <a:latin typeface="Arial" panose="020B0604020202020204" pitchFamily="34" charset="0"/>
                <a:cs typeface="Arial" panose="020B0604020202020204" pitchFamily="34" charset="0"/>
              </a:rPr>
              <a:t> products specify geographic data via simple 2-D (</a:t>
            </a:r>
            <a:r>
              <a:rPr lang="en-US" dirty="0" err="1">
                <a:latin typeface="Arial" panose="020B0604020202020204" pitchFamily="34" charset="0"/>
                <a:cs typeface="Arial" panose="020B0604020202020204" pitchFamily="34" charset="0"/>
              </a:rPr>
              <a:t>x,y</a:t>
            </a:r>
            <a:r>
              <a:rPr lang="en-US" dirty="0">
                <a:latin typeface="Arial" panose="020B0604020202020204" pitchFamily="34" charset="0"/>
                <a:cs typeface="Arial" panose="020B0604020202020204" pitchFamily="34" charset="0"/>
              </a:rPr>
              <a:t>) format</a:t>
            </a:r>
          </a:p>
          <a:p>
            <a:pPr lvl="2">
              <a:lnSpc>
                <a:spcPct val="120000"/>
              </a:lnSpc>
            </a:pPr>
            <a:r>
              <a:rPr lang="en-US" dirty="0" err="1">
                <a:latin typeface="Arial" panose="020B0604020202020204" pitchFamily="34" charset="0"/>
                <a:cs typeface="Arial" panose="020B0604020202020204" pitchFamily="34" charset="0"/>
              </a:rPr>
              <a:t>NetCDF’s</a:t>
            </a:r>
            <a:r>
              <a:rPr lang="en-US" dirty="0">
                <a:latin typeface="Arial" panose="020B0604020202020204" pitchFamily="34" charset="0"/>
                <a:cs typeface="Arial" panose="020B0604020202020204" pitchFamily="34" charset="0"/>
              </a:rPr>
              <a:t> more advanced compression facilitates this simpler convention</a:t>
            </a:r>
          </a:p>
          <a:p>
            <a:pPr>
              <a:lnSpc>
                <a:spcPct val="120000"/>
              </a:lnSpc>
            </a:pPr>
            <a:r>
              <a:rPr lang="en-US" dirty="0">
                <a:latin typeface="Arial" panose="020B0604020202020204" pitchFamily="34" charset="0"/>
                <a:cs typeface="Arial" panose="020B0604020202020204" pitchFamily="34" charset="0"/>
              </a:rPr>
              <a:t>Addition of directly specified per-retrieval latitude and longitude</a:t>
            </a:r>
          </a:p>
          <a:p>
            <a:pPr lvl="1">
              <a:lnSpc>
                <a:spcPct val="120000"/>
              </a:lnSpc>
            </a:pPr>
            <a:r>
              <a:rPr lang="en-US" dirty="0">
                <a:latin typeface="Arial" panose="020B0604020202020204" pitchFamily="34" charset="0"/>
                <a:cs typeface="Arial" panose="020B0604020202020204" pitchFamily="34" charset="0"/>
              </a:rPr>
              <a:t>Facilitates mapping of most MISR data without MISR-specific expertise</a:t>
            </a:r>
          </a:p>
          <a:p>
            <a:pPr lvl="1">
              <a:lnSpc>
                <a:spcPct val="120000"/>
              </a:lnSpc>
            </a:pPr>
            <a:r>
              <a:rPr lang="en-US" dirty="0">
                <a:latin typeface="Arial" panose="020B0604020202020204" pitchFamily="34" charset="0"/>
                <a:cs typeface="Arial" panose="020B0604020202020204" pitchFamily="34" charset="0"/>
              </a:rPr>
              <a:t>Product file size increased by at most 16 MB</a:t>
            </a:r>
          </a:p>
        </p:txBody>
      </p:sp>
      <p:sp>
        <p:nvSpPr>
          <p:cNvPr id="5" name="Slide Number Placeholder 2">
            <a:extLst>
              <a:ext uri="{FF2B5EF4-FFF2-40B4-BE49-F238E27FC236}">
                <a16:creationId xmlns:a16="http://schemas.microsoft.com/office/drawing/2014/main" id="{95B05B17-AA90-7269-79C5-94856C69F946}"/>
              </a:ext>
            </a:extLst>
          </p:cNvPr>
          <p:cNvSpPr txBox="1">
            <a:spLocks/>
          </p:cNvSpPr>
          <p:nvPr/>
        </p:nvSpPr>
        <p:spPr>
          <a:xfrm>
            <a:off x="11335407" y="6232256"/>
            <a:ext cx="570186" cy="338554"/>
          </a:xfrm>
          <a:prstGeom prst="rect">
            <a:avLst/>
          </a:prstGeom>
          <a:solidFill>
            <a:schemeClr val="bg2"/>
          </a:solidFill>
        </p:spPr>
        <p:txBody>
          <a:bodyPr vert="horz" lIns="91440" tIns="45720" rIns="91440" bIns="4572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0C94032-CD4C-4C25-B0C2-CEC720522D92}" type="slidenum">
              <a:rPr lang="en-US" sz="1600" smtClean="0">
                <a:solidFill>
                  <a:schemeClr val="tx1"/>
                </a:solidFill>
                <a:latin typeface="Arial" panose="020B0604020202020204" pitchFamily="34" charset="0"/>
                <a:cs typeface="Arial" panose="020B0604020202020204" pitchFamily="34" charset="0"/>
              </a:rPr>
              <a:pPr algn="ctr"/>
              <a:t>10</a:t>
            </a:fld>
            <a:endParaRPr lang="en-US"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2944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B9B73-DD42-DEA8-0713-3A04C3892359}"/>
              </a:ext>
            </a:extLst>
          </p:cNvPr>
          <p:cNvSpPr>
            <a:spLocks noGrp="1"/>
          </p:cNvSpPr>
          <p:nvPr>
            <p:ph type="title"/>
          </p:nvPr>
        </p:nvSpPr>
        <p:spPr>
          <a:xfrm>
            <a:off x="838200" y="365126"/>
            <a:ext cx="10617926" cy="995324"/>
          </a:xfrm>
        </p:spPr>
        <p:txBody>
          <a:bodyPr>
            <a:normAutofit/>
          </a:bodyPr>
          <a:lstStyle/>
          <a:p>
            <a:r>
              <a:rPr lang="en-US" sz="3600" dirty="0" err="1">
                <a:solidFill>
                  <a:schemeClr val="accent1"/>
                </a:solidFill>
                <a:latin typeface="Arial" panose="020B0604020202020204" pitchFamily="34" charset="0"/>
                <a:cs typeface="Arial" panose="020B0604020202020204" pitchFamily="34" charset="0"/>
              </a:rPr>
              <a:t>LaRC</a:t>
            </a:r>
            <a:r>
              <a:rPr lang="en-US" sz="3600" dirty="0">
                <a:solidFill>
                  <a:schemeClr val="accent1"/>
                </a:solidFill>
                <a:latin typeface="Arial" panose="020B0604020202020204" pitchFamily="34" charset="0"/>
                <a:cs typeface="Arial" panose="020B0604020202020204" pitchFamily="34" charset="0"/>
              </a:rPr>
              <a:t> ASDC data production and access update</a:t>
            </a:r>
          </a:p>
        </p:txBody>
      </p:sp>
      <p:sp>
        <p:nvSpPr>
          <p:cNvPr id="5" name="Content Placeholder 2">
            <a:extLst>
              <a:ext uri="{FF2B5EF4-FFF2-40B4-BE49-F238E27FC236}">
                <a16:creationId xmlns:a16="http://schemas.microsoft.com/office/drawing/2014/main" id="{A38BF019-B482-2B73-30CF-A8DD9894134E}"/>
              </a:ext>
            </a:extLst>
          </p:cNvPr>
          <p:cNvSpPr>
            <a:spLocks noGrp="1"/>
          </p:cNvSpPr>
          <p:nvPr>
            <p:ph idx="1"/>
          </p:nvPr>
        </p:nvSpPr>
        <p:spPr>
          <a:xfrm>
            <a:off x="838200" y="1825625"/>
            <a:ext cx="10515600" cy="3694229"/>
          </a:xfrm>
          <a:solidFill>
            <a:schemeClr val="tx2">
              <a:lumMod val="40000"/>
              <a:lumOff val="60000"/>
            </a:schemeClr>
          </a:solidFill>
        </p:spPr>
        <p:txBody>
          <a:bodyPr>
            <a:noAutofit/>
          </a:bodyPr>
          <a:lstStyle/>
          <a:p>
            <a:pPr marL="0" marR="0">
              <a:lnSpc>
                <a:spcPct val="100000"/>
              </a:lnSpc>
              <a:spcBef>
                <a:spcPts val="0"/>
              </a:spcBef>
              <a:spcAft>
                <a:spcPts val="0"/>
              </a:spcAft>
            </a:pPr>
            <a:r>
              <a:rPr lang="en-US" sz="2600" dirty="0">
                <a:effectLst/>
                <a:latin typeface="Arial" panose="020B0604020202020204" pitchFamily="34" charset="0"/>
                <a:cs typeface="Arial" panose="020B0604020202020204" pitchFamily="34" charset="0"/>
              </a:rPr>
              <a:t>Data Production</a:t>
            </a:r>
          </a:p>
          <a:p>
            <a:pPr lvl="1" fontAlgn="ctr">
              <a:lnSpc>
                <a:spcPct val="100000"/>
              </a:lnSpc>
              <a:spcBef>
                <a:spcPts val="0"/>
              </a:spcBef>
            </a:pPr>
            <a:r>
              <a:rPr lang="en-US" sz="2200" dirty="0">
                <a:effectLst/>
                <a:latin typeface="Arial" panose="020B0604020202020204" pitchFamily="34" charset="0"/>
                <a:cs typeface="Arial" panose="020B0604020202020204" pitchFamily="34" charset="0"/>
              </a:rPr>
              <a:t>Forward processing stream will resume with Nov 1, 2023 (orbit 126974).</a:t>
            </a:r>
          </a:p>
          <a:p>
            <a:pPr lvl="1" fontAlgn="ctr">
              <a:lnSpc>
                <a:spcPct val="100000"/>
              </a:lnSpc>
              <a:spcBef>
                <a:spcPts val="0"/>
              </a:spcBef>
            </a:pPr>
            <a:r>
              <a:rPr lang="en-US" sz="2200" dirty="0">
                <a:effectLst/>
                <a:latin typeface="Arial" panose="020B0604020202020204" pitchFamily="34" charset="0"/>
                <a:cs typeface="Arial" panose="020B0604020202020204" pitchFamily="34" charset="0"/>
              </a:rPr>
              <a:t>A separate processing stream will be run to fill the gap between October 14, 2022 and </a:t>
            </a:r>
            <a:r>
              <a:rPr lang="en-US" sz="2200" dirty="0">
                <a:latin typeface="Arial" panose="020B0604020202020204" pitchFamily="34" charset="0"/>
                <a:cs typeface="Arial" panose="020B0604020202020204" pitchFamily="34" charset="0"/>
              </a:rPr>
              <a:t>October 31, 2023</a:t>
            </a:r>
            <a:r>
              <a:rPr lang="en-US" sz="2200" dirty="0">
                <a:effectLst/>
                <a:latin typeface="Arial" panose="020B0604020202020204" pitchFamily="34" charset="0"/>
                <a:cs typeface="Arial" panose="020B0604020202020204" pitchFamily="34" charset="0"/>
              </a:rPr>
              <a:t>.</a:t>
            </a:r>
          </a:p>
          <a:p>
            <a:pPr lvl="1" fontAlgn="ctr">
              <a:lnSpc>
                <a:spcPct val="100000"/>
              </a:lnSpc>
              <a:spcBef>
                <a:spcPts val="0"/>
              </a:spcBef>
            </a:pPr>
            <a:r>
              <a:rPr lang="en-US" sz="2200" dirty="0">
                <a:effectLst/>
                <a:latin typeface="Arial" panose="020B0604020202020204" pitchFamily="34" charset="0"/>
                <a:cs typeface="Arial" panose="020B0604020202020204" pitchFamily="34" charset="0"/>
              </a:rPr>
              <a:t>Gap fill is expected to take 2-3 months.</a:t>
            </a:r>
          </a:p>
          <a:p>
            <a:pPr marL="457200" lvl="1" indent="0" fontAlgn="ctr">
              <a:lnSpc>
                <a:spcPct val="100000"/>
              </a:lnSpc>
              <a:spcBef>
                <a:spcPts val="0"/>
              </a:spcBef>
              <a:buNone/>
            </a:pPr>
            <a:endParaRPr lang="en-US" sz="2200" dirty="0">
              <a:effectLst/>
              <a:latin typeface="Arial" panose="020B0604020202020204" pitchFamily="34" charset="0"/>
              <a:cs typeface="Arial" panose="020B0604020202020204" pitchFamily="34" charset="0"/>
            </a:endParaRPr>
          </a:p>
          <a:p>
            <a:pPr marL="0" marR="0">
              <a:lnSpc>
                <a:spcPct val="100000"/>
              </a:lnSpc>
              <a:spcBef>
                <a:spcPts val="0"/>
              </a:spcBef>
              <a:spcAft>
                <a:spcPts val="0"/>
              </a:spcAft>
            </a:pPr>
            <a:r>
              <a:rPr lang="en-US" sz="2600" dirty="0">
                <a:effectLst/>
                <a:latin typeface="Arial" panose="020B0604020202020204" pitchFamily="34" charset="0"/>
                <a:cs typeface="Arial" panose="020B0604020202020204" pitchFamily="34" charset="0"/>
              </a:rPr>
              <a:t>Data Products</a:t>
            </a:r>
          </a:p>
          <a:p>
            <a:pPr lvl="1" fontAlgn="ctr">
              <a:lnSpc>
                <a:spcPct val="100000"/>
              </a:lnSpc>
              <a:spcBef>
                <a:spcPts val="0"/>
              </a:spcBef>
            </a:pPr>
            <a:r>
              <a:rPr lang="en-US" sz="2200" dirty="0">
                <a:effectLst/>
                <a:latin typeface="Arial" panose="020B0604020202020204" pitchFamily="34" charset="0"/>
                <a:cs typeface="Arial" panose="020B0604020202020204" pitchFamily="34" charset="0"/>
              </a:rPr>
              <a:t>For this initial release, only Level 1 and Level 2 products will be available.</a:t>
            </a:r>
          </a:p>
          <a:p>
            <a:pPr lvl="1" fontAlgn="ctr">
              <a:lnSpc>
                <a:spcPct val="100000"/>
              </a:lnSpc>
              <a:spcBef>
                <a:spcPts val="0"/>
              </a:spcBef>
            </a:pPr>
            <a:r>
              <a:rPr lang="en-US" sz="2200" dirty="0">
                <a:latin typeface="Arial" panose="020B0604020202020204" pitchFamily="34" charset="0"/>
                <a:cs typeface="Arial" panose="020B0604020202020204" pitchFamily="34" charset="0"/>
              </a:rPr>
              <a:t>ALL products</a:t>
            </a:r>
            <a:r>
              <a:rPr lang="en-US" sz="2200" dirty="0">
                <a:effectLst/>
                <a:latin typeface="Arial" panose="020B0604020202020204" pitchFamily="34" charset="0"/>
                <a:cs typeface="Arial" panose="020B0604020202020204" pitchFamily="34" charset="0"/>
              </a:rPr>
              <a:t> for MISR acquisitions from orbit 121388 (October 14, 2022. forward will have product version number 30.</a:t>
            </a:r>
          </a:p>
        </p:txBody>
      </p:sp>
      <p:sp>
        <p:nvSpPr>
          <p:cNvPr id="3" name="Slide Number Placeholder 2">
            <a:extLst>
              <a:ext uri="{FF2B5EF4-FFF2-40B4-BE49-F238E27FC236}">
                <a16:creationId xmlns:a16="http://schemas.microsoft.com/office/drawing/2014/main" id="{A3391377-10B7-E579-BA73-06A91D372D9E}"/>
              </a:ext>
            </a:extLst>
          </p:cNvPr>
          <p:cNvSpPr txBox="1">
            <a:spLocks/>
          </p:cNvSpPr>
          <p:nvPr/>
        </p:nvSpPr>
        <p:spPr>
          <a:xfrm>
            <a:off x="11335407" y="6232256"/>
            <a:ext cx="570186" cy="338554"/>
          </a:xfrm>
          <a:prstGeom prst="rect">
            <a:avLst/>
          </a:prstGeom>
          <a:solidFill>
            <a:schemeClr val="bg2"/>
          </a:solidFill>
        </p:spPr>
        <p:txBody>
          <a:bodyPr vert="horz" lIns="91440" tIns="45720" rIns="91440" bIns="4572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0C94032-CD4C-4C25-B0C2-CEC720522D92}" type="slidenum">
              <a:rPr lang="en-US" sz="1600" smtClean="0">
                <a:solidFill>
                  <a:schemeClr val="tx1"/>
                </a:solidFill>
                <a:latin typeface="Arial" panose="020B0604020202020204" pitchFamily="34" charset="0"/>
                <a:cs typeface="Arial" panose="020B0604020202020204" pitchFamily="34" charset="0"/>
              </a:rPr>
              <a:pPr algn="ctr"/>
              <a:t>11</a:t>
            </a:fld>
            <a:endParaRPr lang="en-US"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6778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B9B73-DD42-DEA8-0713-3A04C3892359}"/>
              </a:ext>
            </a:extLst>
          </p:cNvPr>
          <p:cNvSpPr>
            <a:spLocks noGrp="1"/>
          </p:cNvSpPr>
          <p:nvPr>
            <p:ph type="title"/>
          </p:nvPr>
        </p:nvSpPr>
        <p:spPr>
          <a:xfrm>
            <a:off x="838200" y="151180"/>
            <a:ext cx="10617926" cy="683090"/>
          </a:xfrm>
        </p:spPr>
        <p:txBody>
          <a:bodyPr>
            <a:normAutofit/>
          </a:bodyPr>
          <a:lstStyle/>
          <a:p>
            <a:r>
              <a:rPr lang="en-US" sz="3600" dirty="0" err="1">
                <a:solidFill>
                  <a:schemeClr val="accent1"/>
                </a:solidFill>
                <a:latin typeface="Arial" panose="020B0604020202020204" pitchFamily="34" charset="0"/>
                <a:cs typeface="Arial" panose="020B0604020202020204" pitchFamily="34" charset="0"/>
              </a:rPr>
              <a:t>LaRC</a:t>
            </a:r>
            <a:r>
              <a:rPr lang="en-US" sz="3600" dirty="0">
                <a:solidFill>
                  <a:schemeClr val="accent1"/>
                </a:solidFill>
                <a:latin typeface="Arial" panose="020B0604020202020204" pitchFamily="34" charset="0"/>
                <a:cs typeface="Arial" panose="020B0604020202020204" pitchFamily="34" charset="0"/>
              </a:rPr>
              <a:t> ASDC data production and access update</a:t>
            </a:r>
          </a:p>
        </p:txBody>
      </p:sp>
      <p:sp>
        <p:nvSpPr>
          <p:cNvPr id="5" name="Content Placeholder 2">
            <a:extLst>
              <a:ext uri="{FF2B5EF4-FFF2-40B4-BE49-F238E27FC236}">
                <a16:creationId xmlns:a16="http://schemas.microsoft.com/office/drawing/2014/main" id="{A38BF019-B482-2B73-30CF-A8DD9894134E}"/>
              </a:ext>
            </a:extLst>
          </p:cNvPr>
          <p:cNvSpPr>
            <a:spLocks noGrp="1"/>
          </p:cNvSpPr>
          <p:nvPr>
            <p:ph idx="1"/>
          </p:nvPr>
        </p:nvSpPr>
        <p:spPr>
          <a:xfrm>
            <a:off x="445269" y="859442"/>
            <a:ext cx="11403788" cy="5372814"/>
          </a:xfrm>
          <a:solidFill>
            <a:schemeClr val="tx2">
              <a:lumMod val="40000"/>
              <a:lumOff val="60000"/>
            </a:schemeClr>
          </a:solidFill>
        </p:spPr>
        <p:txBody>
          <a:bodyPr>
            <a:normAutofit fontScale="92500" lnSpcReduction="10000"/>
          </a:bodyPr>
          <a:lstStyle/>
          <a:p>
            <a:pPr marL="0" marR="0">
              <a:lnSpc>
                <a:spcPct val="100000"/>
              </a:lnSpc>
              <a:spcBef>
                <a:spcPts val="0"/>
              </a:spcBef>
              <a:spcAft>
                <a:spcPts val="0"/>
              </a:spcAft>
            </a:pPr>
            <a:r>
              <a:rPr lang="en-US" sz="2600" dirty="0">
                <a:effectLst/>
                <a:latin typeface="Arial" panose="020B0604020202020204" pitchFamily="34" charset="0"/>
                <a:cs typeface="Arial" panose="020B0604020202020204" pitchFamily="34" charset="0"/>
              </a:rPr>
              <a:t>Data Products</a:t>
            </a:r>
          </a:p>
          <a:p>
            <a:pPr lvl="1" fontAlgn="ctr">
              <a:lnSpc>
                <a:spcPct val="100000"/>
              </a:lnSpc>
              <a:spcBef>
                <a:spcPts val="0"/>
              </a:spcBef>
            </a:pPr>
            <a:r>
              <a:rPr lang="en-US" sz="2200" dirty="0">
                <a:latin typeface="Arial" panose="020B0604020202020204" pitchFamily="34" charset="0"/>
                <a:cs typeface="Arial" panose="020B0604020202020204" pitchFamily="34" charset="0"/>
              </a:rPr>
              <a:t>The following </a:t>
            </a:r>
            <a:r>
              <a:rPr lang="en-US" sz="2200" dirty="0">
                <a:effectLst/>
                <a:latin typeface="Arial" panose="020B0604020202020204" pitchFamily="34" charset="0"/>
                <a:cs typeface="Arial" panose="020B0604020202020204" pitchFamily="34" charset="0"/>
              </a:rPr>
              <a:t>products will now be in </a:t>
            </a:r>
            <a:r>
              <a:rPr lang="en-US" sz="2200" dirty="0" err="1">
                <a:effectLst/>
                <a:latin typeface="Arial" panose="020B0604020202020204" pitchFamily="34" charset="0"/>
                <a:cs typeface="Arial" panose="020B0604020202020204" pitchFamily="34" charset="0"/>
              </a:rPr>
              <a:t>netCDF</a:t>
            </a:r>
            <a:r>
              <a:rPr lang="en-US" sz="2200" dirty="0">
                <a:effectLst/>
                <a:latin typeface="Arial" panose="020B0604020202020204" pitchFamily="34" charset="0"/>
                <a:cs typeface="Arial" panose="020B0604020202020204" pitchFamily="34" charset="0"/>
              </a:rPr>
              <a:t> format and have new ESDT collection version numbers:</a:t>
            </a:r>
          </a:p>
          <a:p>
            <a:pPr lvl="2" fontAlgn="ctr">
              <a:lnSpc>
                <a:spcPct val="100000"/>
              </a:lnSpc>
              <a:spcBef>
                <a:spcPts val="0"/>
              </a:spcBef>
            </a:pPr>
            <a:r>
              <a:rPr lang="en-US" dirty="0">
                <a:effectLst/>
                <a:latin typeface="Arial" panose="020B0604020202020204" pitchFamily="34" charset="0"/>
                <a:cs typeface="Arial" panose="020B0604020202020204" pitchFamily="34" charset="0"/>
              </a:rPr>
              <a:t>MIB2GEOP.003</a:t>
            </a:r>
          </a:p>
          <a:p>
            <a:pPr lvl="2" fontAlgn="ctr">
              <a:lnSpc>
                <a:spcPct val="100000"/>
              </a:lnSpc>
              <a:spcBef>
                <a:spcPts val="0"/>
              </a:spcBef>
            </a:pPr>
            <a:r>
              <a:rPr lang="en-US" dirty="0">
                <a:effectLst/>
                <a:latin typeface="Arial" panose="020B0604020202020204" pitchFamily="34" charset="0"/>
                <a:cs typeface="Arial" panose="020B0604020202020204" pitchFamily="34" charset="0"/>
              </a:rPr>
              <a:t>MI1B2E.004</a:t>
            </a:r>
          </a:p>
          <a:p>
            <a:pPr lvl="2" fontAlgn="ctr">
              <a:lnSpc>
                <a:spcPct val="100000"/>
              </a:lnSpc>
              <a:spcBef>
                <a:spcPts val="0"/>
              </a:spcBef>
            </a:pPr>
            <a:r>
              <a:rPr lang="en-US" dirty="0">
                <a:effectLst/>
                <a:latin typeface="Arial" panose="020B0604020202020204" pitchFamily="34" charset="0"/>
                <a:cs typeface="Arial" panose="020B0604020202020204" pitchFamily="34" charset="0"/>
              </a:rPr>
              <a:t>MI1B2T.004</a:t>
            </a:r>
          </a:p>
          <a:p>
            <a:pPr lvl="2" fontAlgn="ctr">
              <a:lnSpc>
                <a:spcPct val="100000"/>
              </a:lnSpc>
              <a:spcBef>
                <a:spcPts val="0"/>
              </a:spcBef>
            </a:pPr>
            <a:r>
              <a:rPr lang="en-US" dirty="0">
                <a:effectLst/>
                <a:latin typeface="Arial" panose="020B0604020202020204" pitchFamily="34" charset="0"/>
                <a:cs typeface="Arial" panose="020B0604020202020204" pitchFamily="34" charset="0"/>
              </a:rPr>
              <a:t>MIRCCMF.002</a:t>
            </a:r>
          </a:p>
          <a:p>
            <a:pPr lvl="2" fontAlgn="ctr">
              <a:lnSpc>
                <a:spcPct val="100000"/>
              </a:lnSpc>
              <a:spcBef>
                <a:spcPts val="0"/>
              </a:spcBef>
            </a:pPr>
            <a:r>
              <a:rPr lang="en-US" dirty="0">
                <a:effectLst/>
                <a:latin typeface="Arial" panose="020B0604020202020204" pitchFamily="34" charset="0"/>
                <a:cs typeface="Arial" panose="020B0604020202020204" pitchFamily="34" charset="0"/>
              </a:rPr>
              <a:t>MIL2TCSP.002</a:t>
            </a:r>
          </a:p>
          <a:p>
            <a:pPr lvl="2" fontAlgn="ctr">
              <a:lnSpc>
                <a:spcPct val="100000"/>
              </a:lnSpc>
              <a:spcBef>
                <a:spcPts val="0"/>
              </a:spcBef>
            </a:pPr>
            <a:r>
              <a:rPr lang="en-US" dirty="0">
                <a:effectLst/>
                <a:latin typeface="Arial" panose="020B0604020202020204" pitchFamily="34" charset="0"/>
                <a:cs typeface="Arial" panose="020B0604020202020204" pitchFamily="34" charset="0"/>
              </a:rPr>
              <a:t>MIL2TCCF.002</a:t>
            </a:r>
          </a:p>
          <a:p>
            <a:pPr marL="0" marR="0">
              <a:lnSpc>
                <a:spcPct val="100000"/>
              </a:lnSpc>
              <a:spcBef>
                <a:spcPts val="0"/>
              </a:spcBef>
              <a:spcAft>
                <a:spcPts val="0"/>
              </a:spcAft>
            </a:pPr>
            <a:endParaRPr lang="en-US" sz="2000" dirty="0">
              <a:effectLst/>
              <a:latin typeface="Arial" panose="020B0604020202020204" pitchFamily="34" charset="0"/>
              <a:cs typeface="Arial" panose="020B0604020202020204" pitchFamily="34" charset="0"/>
            </a:endParaRPr>
          </a:p>
          <a:p>
            <a:pPr marL="0" marR="0">
              <a:lnSpc>
                <a:spcPct val="100000"/>
              </a:lnSpc>
              <a:spcBef>
                <a:spcPts val="0"/>
              </a:spcBef>
              <a:spcAft>
                <a:spcPts val="0"/>
              </a:spcAft>
            </a:pPr>
            <a:r>
              <a:rPr lang="en-US" sz="2600" dirty="0">
                <a:effectLst/>
                <a:latin typeface="Arial" panose="020B0604020202020204" pitchFamily="34" charset="0"/>
                <a:cs typeface="Arial" panose="020B0604020202020204" pitchFamily="34" charset="0"/>
              </a:rPr>
              <a:t>MISR Tools</a:t>
            </a:r>
          </a:p>
          <a:p>
            <a:pPr lvl="1" fontAlgn="ctr">
              <a:lnSpc>
                <a:spcPct val="100000"/>
              </a:lnSpc>
              <a:spcBef>
                <a:spcPts val="0"/>
              </a:spcBef>
            </a:pPr>
            <a:r>
              <a:rPr lang="en-US" sz="2200" dirty="0">
                <a:effectLst/>
                <a:latin typeface="Arial" panose="020B0604020202020204" pitchFamily="34" charset="0"/>
                <a:cs typeface="Arial" panose="020B0604020202020204" pitchFamily="34" charset="0"/>
              </a:rPr>
              <a:t>The MISR Browse Orbit-Path Correspondence tools do not currently function properly for orbits 121388 and later.</a:t>
            </a:r>
          </a:p>
          <a:p>
            <a:pPr lvl="1" fontAlgn="ctr">
              <a:lnSpc>
                <a:spcPct val="100000"/>
              </a:lnSpc>
              <a:spcBef>
                <a:spcPts val="0"/>
              </a:spcBef>
            </a:pPr>
            <a:r>
              <a:rPr lang="en-US" sz="2200" dirty="0">
                <a:effectLst/>
                <a:latin typeface="Arial" panose="020B0604020202020204" pitchFamily="34" charset="0"/>
                <a:cs typeface="Arial" panose="020B0604020202020204" pitchFamily="34" charset="0"/>
              </a:rPr>
              <a:t>The MISR </a:t>
            </a:r>
            <a:r>
              <a:rPr lang="en-US" sz="2200" dirty="0" err="1">
                <a:effectLst/>
                <a:latin typeface="Arial" panose="020B0604020202020204" pitchFamily="34" charset="0"/>
                <a:cs typeface="Arial" panose="020B0604020202020204" pitchFamily="34" charset="0"/>
              </a:rPr>
              <a:t>subsetting</a:t>
            </a:r>
            <a:r>
              <a:rPr lang="en-US" sz="2200" dirty="0">
                <a:effectLst/>
                <a:latin typeface="Arial" panose="020B0604020202020204" pitchFamily="34" charset="0"/>
                <a:cs typeface="Arial" panose="020B0604020202020204" pitchFamily="34" charset="0"/>
              </a:rPr>
              <a:t> tool does not currently function properly for the new collections liste</a:t>
            </a:r>
            <a:r>
              <a:rPr lang="en-US" sz="2200" dirty="0">
                <a:latin typeface="Arial" panose="020B0604020202020204" pitchFamily="34" charset="0"/>
                <a:cs typeface="Arial" panose="020B0604020202020204" pitchFamily="34" charset="0"/>
              </a:rPr>
              <a:t>d above.</a:t>
            </a:r>
            <a:endParaRPr lang="en-US" sz="2200" dirty="0">
              <a:effectLst/>
              <a:latin typeface="Arial" panose="020B0604020202020204" pitchFamily="34" charset="0"/>
              <a:cs typeface="Arial" panose="020B0604020202020204" pitchFamily="34" charset="0"/>
            </a:endParaRPr>
          </a:p>
          <a:p>
            <a:pPr lvl="1" fontAlgn="ctr">
              <a:lnSpc>
                <a:spcPct val="100000"/>
              </a:lnSpc>
              <a:spcBef>
                <a:spcPts val="0"/>
              </a:spcBef>
            </a:pPr>
            <a:r>
              <a:rPr lang="en-US" sz="2200" dirty="0">
                <a:effectLst/>
                <a:latin typeface="Arial" panose="020B0604020202020204" pitchFamily="34" charset="0"/>
                <a:cs typeface="Arial" panose="020B0604020202020204" pitchFamily="34" charset="0"/>
              </a:rPr>
              <a:t>Data visualization tools requiring stacked block format (e.g., MINX) do not currently work with the new product format.</a:t>
            </a:r>
          </a:p>
          <a:p>
            <a:pPr lvl="1" fontAlgn="ctr">
              <a:lnSpc>
                <a:spcPct val="100000"/>
              </a:lnSpc>
              <a:spcBef>
                <a:spcPts val="0"/>
              </a:spcBef>
            </a:pPr>
            <a:r>
              <a:rPr lang="en-US" sz="2200" dirty="0">
                <a:effectLst/>
                <a:latin typeface="Arial" panose="020B0604020202020204" pitchFamily="34" charset="0"/>
                <a:cs typeface="Arial" panose="020B0604020202020204" pitchFamily="34" charset="0"/>
              </a:rPr>
              <a:t>Fixes for these tools are forthcoming and will be announced when available.</a:t>
            </a:r>
          </a:p>
        </p:txBody>
      </p:sp>
      <p:sp>
        <p:nvSpPr>
          <p:cNvPr id="3" name="Slide Number Placeholder 2">
            <a:extLst>
              <a:ext uri="{FF2B5EF4-FFF2-40B4-BE49-F238E27FC236}">
                <a16:creationId xmlns:a16="http://schemas.microsoft.com/office/drawing/2014/main" id="{E22E7B42-17AF-DEEB-969D-9E22ED15F501}"/>
              </a:ext>
            </a:extLst>
          </p:cNvPr>
          <p:cNvSpPr txBox="1">
            <a:spLocks/>
          </p:cNvSpPr>
          <p:nvPr/>
        </p:nvSpPr>
        <p:spPr>
          <a:xfrm>
            <a:off x="11335407" y="6232256"/>
            <a:ext cx="570186" cy="338554"/>
          </a:xfrm>
          <a:prstGeom prst="rect">
            <a:avLst/>
          </a:prstGeom>
          <a:solidFill>
            <a:schemeClr val="bg2"/>
          </a:solidFill>
        </p:spPr>
        <p:txBody>
          <a:bodyPr vert="horz" lIns="91440" tIns="45720" rIns="91440" bIns="4572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0C94032-CD4C-4C25-B0C2-CEC720522D92}" type="slidenum">
              <a:rPr lang="en-US" sz="1600" smtClean="0">
                <a:solidFill>
                  <a:schemeClr val="tx1"/>
                </a:solidFill>
                <a:latin typeface="Arial" panose="020B0604020202020204" pitchFamily="34" charset="0"/>
                <a:cs typeface="Arial" panose="020B0604020202020204" pitchFamily="34" charset="0"/>
              </a:rPr>
              <a:pPr algn="ctr"/>
              <a:t>12</a:t>
            </a:fld>
            <a:endParaRPr lang="en-US" sz="1600" dirty="0">
              <a:solidFill>
                <a:schemeClr val="tx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FE488DF-5441-9F6E-EB42-332E31C6594F}"/>
              </a:ext>
            </a:extLst>
          </p:cNvPr>
          <p:cNvSpPr txBox="1"/>
          <p:nvPr/>
        </p:nvSpPr>
        <p:spPr>
          <a:xfrm>
            <a:off x="39757" y="735496"/>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477753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1ABD9-66A4-6DDD-B5D0-FFF6EC49C211}"/>
              </a:ext>
            </a:extLst>
          </p:cNvPr>
          <p:cNvSpPr>
            <a:spLocks noGrp="1"/>
          </p:cNvSpPr>
          <p:nvPr>
            <p:ph type="title"/>
          </p:nvPr>
        </p:nvSpPr>
        <p:spPr>
          <a:xfrm>
            <a:off x="838200" y="365126"/>
            <a:ext cx="10515600" cy="723446"/>
          </a:xfrm>
        </p:spPr>
        <p:txBody>
          <a:bodyPr>
            <a:normAutofit/>
          </a:bodyPr>
          <a:lstStyle/>
          <a:p>
            <a:r>
              <a:rPr lang="en-US" sz="3600" dirty="0">
                <a:solidFill>
                  <a:schemeClr val="accent1"/>
                </a:solidFill>
                <a:latin typeface="Arial" panose="020B0604020202020204" pitchFamily="34" charset="0"/>
                <a:cs typeface="Arial" panose="020B0604020202020204" pitchFamily="34" charset="0"/>
              </a:rPr>
              <a:t>Main changes</a:t>
            </a:r>
          </a:p>
        </p:txBody>
      </p:sp>
      <p:sp>
        <p:nvSpPr>
          <p:cNvPr id="3" name="Content Placeholder 2">
            <a:extLst>
              <a:ext uri="{FF2B5EF4-FFF2-40B4-BE49-F238E27FC236}">
                <a16:creationId xmlns:a16="http://schemas.microsoft.com/office/drawing/2014/main" id="{C34ABCAF-C5BE-2420-1FC2-4098DE5001B4}"/>
              </a:ext>
            </a:extLst>
          </p:cNvPr>
          <p:cNvSpPr>
            <a:spLocks noGrp="1"/>
          </p:cNvSpPr>
          <p:nvPr>
            <p:ph idx="1"/>
          </p:nvPr>
        </p:nvSpPr>
        <p:spPr>
          <a:xfrm>
            <a:off x="838200" y="1719944"/>
            <a:ext cx="10515600" cy="2743200"/>
          </a:xfrm>
          <a:noFill/>
        </p:spPr>
        <p:txBody>
          <a:bodyPr>
            <a:normAutofit fontScale="92500" lnSpcReduction="10000"/>
          </a:bodyPr>
          <a:lstStyle/>
          <a:p>
            <a:pPr>
              <a:spcBef>
                <a:spcPts val="0"/>
              </a:spcBef>
              <a:spcAft>
                <a:spcPts val="1200"/>
              </a:spcAft>
            </a:pPr>
            <a:r>
              <a:rPr lang="en-US" dirty="0">
                <a:latin typeface="Arial" panose="020B0604020202020204" pitchFamily="34" charset="0"/>
                <a:cs typeface="Arial" panose="020B0604020202020204" pitchFamily="34" charset="0"/>
              </a:rPr>
              <a:t>Modification of map projection algorithms</a:t>
            </a:r>
          </a:p>
          <a:p>
            <a:pPr>
              <a:spcBef>
                <a:spcPts val="0"/>
              </a:spcBef>
              <a:spcAft>
                <a:spcPts val="1200"/>
              </a:spcAft>
            </a:pPr>
            <a:r>
              <a:rPr lang="en-US" dirty="0">
                <a:latin typeface="Arial" panose="020B0604020202020204" pitchFamily="34" charset="0"/>
                <a:cs typeface="Arial" panose="020B0604020202020204" pitchFamily="34" charset="0"/>
              </a:rPr>
              <a:t>Inclusion of an improved digital elevation model (DEM) </a:t>
            </a:r>
          </a:p>
          <a:p>
            <a:pPr>
              <a:spcBef>
                <a:spcPts val="0"/>
              </a:spcBef>
              <a:spcAft>
                <a:spcPts val="1200"/>
              </a:spcAft>
            </a:pPr>
            <a:r>
              <a:rPr lang="en-US" dirty="0">
                <a:latin typeface="Arial" panose="020B0604020202020204" pitchFamily="34" charset="0"/>
                <a:cs typeface="Arial" panose="020B0604020202020204" pitchFamily="34" charset="0"/>
              </a:rPr>
              <a:t>Retention of numerical block reference but elimination of custom “stacked block” product format</a:t>
            </a:r>
            <a:endParaRPr lang="en-US" strike="sngStrike" dirty="0">
              <a:latin typeface="Arial" panose="020B0604020202020204" pitchFamily="34" charset="0"/>
              <a:cs typeface="Arial" panose="020B0604020202020204" pitchFamily="34" charset="0"/>
            </a:endParaRPr>
          </a:p>
          <a:p>
            <a:pPr>
              <a:spcBef>
                <a:spcPts val="0"/>
              </a:spcBef>
              <a:spcAft>
                <a:spcPts val="1200"/>
              </a:spcAft>
            </a:pPr>
            <a:r>
              <a:rPr lang="en-US" dirty="0">
                <a:latin typeface="Arial" panose="020B0604020202020204" pitchFamily="34" charset="0"/>
                <a:cs typeface="Arial" panose="020B0604020202020204" pitchFamily="34" charset="0"/>
              </a:rPr>
              <a:t>Product release in </a:t>
            </a:r>
            <a:r>
              <a:rPr lang="en-US" dirty="0" err="1">
                <a:latin typeface="Arial" panose="020B0604020202020204" pitchFamily="34" charset="0"/>
                <a:cs typeface="Arial" panose="020B0604020202020204" pitchFamily="34" charset="0"/>
              </a:rPr>
              <a:t>NetCDF</a:t>
            </a:r>
            <a:endParaRPr lang="en-US" dirty="0">
              <a:latin typeface="Arial" panose="020B0604020202020204" pitchFamily="34" charset="0"/>
              <a:cs typeface="Arial" panose="020B0604020202020204" pitchFamily="34" charset="0"/>
            </a:endParaRPr>
          </a:p>
          <a:p>
            <a:pPr>
              <a:spcBef>
                <a:spcPts val="0"/>
              </a:spcBef>
            </a:pPr>
            <a:r>
              <a:rPr lang="en-US" dirty="0" err="1">
                <a:latin typeface="Arial" panose="020B0604020202020204" pitchFamily="34" charset="0"/>
                <a:cs typeface="Arial" panose="020B0604020202020204" pitchFamily="34" charset="0"/>
              </a:rPr>
              <a:t>LaRC</a:t>
            </a:r>
            <a:r>
              <a:rPr lang="en-US" dirty="0">
                <a:latin typeface="Arial" panose="020B0604020202020204" pitchFamily="34" charset="0"/>
                <a:cs typeface="Arial" panose="020B0604020202020204" pitchFamily="34" charset="0"/>
              </a:rPr>
              <a:t> ASDC data production and access update</a:t>
            </a:r>
          </a:p>
        </p:txBody>
      </p:sp>
      <p:sp>
        <p:nvSpPr>
          <p:cNvPr id="5" name="Slide Number Placeholder 2">
            <a:extLst>
              <a:ext uri="{FF2B5EF4-FFF2-40B4-BE49-F238E27FC236}">
                <a16:creationId xmlns:a16="http://schemas.microsoft.com/office/drawing/2014/main" id="{CDAEE755-6252-BBA4-DB8A-AD56B9864109}"/>
              </a:ext>
            </a:extLst>
          </p:cNvPr>
          <p:cNvSpPr txBox="1">
            <a:spLocks/>
          </p:cNvSpPr>
          <p:nvPr/>
        </p:nvSpPr>
        <p:spPr>
          <a:xfrm>
            <a:off x="11335407" y="6232256"/>
            <a:ext cx="570186" cy="338554"/>
          </a:xfrm>
          <a:prstGeom prst="rect">
            <a:avLst/>
          </a:prstGeom>
          <a:solidFill>
            <a:schemeClr val="bg2"/>
          </a:solidFill>
        </p:spPr>
        <p:txBody>
          <a:bodyPr vert="horz" lIns="91440" tIns="45720" rIns="91440" bIns="4572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0C94032-CD4C-4C25-B0C2-CEC720522D92}" type="slidenum">
              <a:rPr lang="en-US" sz="1600" smtClean="0">
                <a:solidFill>
                  <a:schemeClr val="tx1"/>
                </a:solidFill>
                <a:latin typeface="Arial" panose="020B0604020202020204" pitchFamily="34" charset="0"/>
                <a:cs typeface="Arial" panose="020B0604020202020204" pitchFamily="34" charset="0"/>
              </a:rPr>
              <a:pPr algn="ctr"/>
              <a:t>1</a:t>
            </a:fld>
            <a:endParaRPr lang="en-US"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0141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581464" y="852196"/>
            <a:ext cx="11029071" cy="5380060"/>
          </a:xfrm>
          <a:solidFill>
            <a:schemeClr val="tx2">
              <a:lumMod val="20000"/>
              <a:lumOff val="80000"/>
            </a:schemeClr>
          </a:solidFill>
          <a:ln>
            <a:solidFill>
              <a:schemeClr val="tx1"/>
            </a:solidFill>
          </a:ln>
        </p:spPr>
        <p:txBody>
          <a:bodyPr>
            <a:normAutofit fontScale="85000" lnSpcReduction="10000"/>
          </a:bodyPr>
          <a:lstStyle/>
          <a:p>
            <a:pPr marL="0" indent="0">
              <a:lnSpc>
                <a:spcPct val="110000"/>
              </a:lnSpc>
              <a:spcBef>
                <a:spcPts val="0"/>
              </a:spcBef>
              <a:spcAft>
                <a:spcPts val="800"/>
              </a:spcAft>
              <a:buNone/>
            </a:pPr>
            <a:r>
              <a:rPr lang="en-US" sz="2400" dirty="0">
                <a:latin typeface="Arial" panose="020B0604020202020204" pitchFamily="34" charset="0"/>
                <a:cs typeface="Arial" panose="020B0604020202020204" pitchFamily="34" charset="0"/>
              </a:rPr>
              <a:t>The largest impact of Terra’s lower altitude is that the orbit period no longer results in repeating ground tracks within the Worldwide Reference System (WRS-2).</a:t>
            </a:r>
          </a:p>
          <a:p>
            <a:pPr lvl="1">
              <a:lnSpc>
                <a:spcPct val="110000"/>
              </a:lnSpc>
              <a:spcBef>
                <a:spcPts val="0"/>
              </a:spcBef>
              <a:spcAft>
                <a:spcPts val="1200"/>
              </a:spcAft>
              <a:buFont typeface="Courier New" panose="02070309020205020404" pitchFamily="49" charset="0"/>
              <a:buChar char="o"/>
            </a:pPr>
            <a:r>
              <a:rPr lang="en-US" dirty="0">
                <a:latin typeface="Arial" panose="020B0604020202020204" pitchFamily="34" charset="0"/>
                <a:cs typeface="Arial" panose="020B0604020202020204" pitchFamily="34" charset="0"/>
              </a:rPr>
              <a:t>Reference imagery associated with each of the 233 WRS-2 paths was previously used to geolocate and co-register newly acquired data for all bands and angles.</a:t>
            </a:r>
          </a:p>
          <a:p>
            <a:pPr lvl="1">
              <a:lnSpc>
                <a:spcPct val="110000"/>
              </a:lnSpc>
              <a:spcBef>
                <a:spcPts val="0"/>
              </a:spcBef>
              <a:spcAft>
                <a:spcPts val="1200"/>
              </a:spcAft>
              <a:buFont typeface="Courier New" panose="02070309020205020404" pitchFamily="49" charset="0"/>
              <a:buChar char="o"/>
            </a:pPr>
            <a:r>
              <a:rPr lang="en-US" dirty="0">
                <a:latin typeface="Arial" panose="020B0604020202020204" pitchFamily="34" charset="0"/>
                <a:cs typeface="Arial" panose="020B0604020202020204" pitchFamily="34" charset="0"/>
              </a:rPr>
              <a:t>Because Terra no longer follows the exact WRS-2 paths, modified algorithms to preserve georectification and co-registration accuracies using ray casting in conjunction with Simultaneous Bundle Adjustment and globally distributed Ground Control Points were developed and made operational at ASDC.</a:t>
            </a:r>
          </a:p>
          <a:p>
            <a:pPr lvl="1">
              <a:lnSpc>
                <a:spcPct val="110000"/>
              </a:lnSpc>
              <a:spcBef>
                <a:spcPts val="0"/>
              </a:spcBef>
              <a:spcAft>
                <a:spcPts val="1200"/>
              </a:spcAft>
              <a:buFont typeface="Courier New" panose="02070309020205020404" pitchFamily="49" charset="0"/>
              <a:buChar char="o"/>
            </a:pPr>
            <a:r>
              <a:rPr lang="en-US" dirty="0">
                <a:latin typeface="Arial" panose="020B0604020202020204" pitchFamily="34" charset="0"/>
                <a:cs typeface="Arial" panose="020B0604020202020204" pitchFamily="34" charset="0"/>
              </a:rPr>
              <a:t>Historically MISR products have been mapped to the 233 WRS-2 paths that uniquely correspond to the subsatellite track during each 16-day repeat cycle (i.e. “static” orbit). </a:t>
            </a:r>
          </a:p>
          <a:p>
            <a:pPr lvl="1">
              <a:lnSpc>
                <a:spcPct val="110000"/>
              </a:lnSpc>
              <a:spcBef>
                <a:spcPts val="0"/>
              </a:spcBef>
              <a:spcAft>
                <a:spcPts val="1200"/>
              </a:spcAft>
              <a:buFont typeface="Courier New" panose="02070309020205020404" pitchFamily="49" charset="0"/>
              <a:buChar char="o"/>
            </a:pPr>
            <a:r>
              <a:rPr lang="en-US" dirty="0">
                <a:latin typeface="Arial" panose="020B0604020202020204" pitchFamily="34" charset="0"/>
                <a:cs typeface="Arial" panose="020B0604020202020204" pitchFamily="34" charset="0"/>
              </a:rPr>
              <a:t>With the new orbit where subsatellite track equator crossings are shifting in a dynamic non-repetitive manner (i.e. “dynamic” orbit), MISR data for any given orbit are mapped to the closest WRS-2 path.</a:t>
            </a:r>
          </a:p>
          <a:p>
            <a:pPr lvl="1">
              <a:lnSpc>
                <a:spcPct val="110000"/>
              </a:lnSpc>
              <a:spcBef>
                <a:spcPts val="0"/>
              </a:spcBef>
              <a:buFont typeface="Courier New" panose="02070309020205020404" pitchFamily="49" charset="0"/>
              <a:buChar char="o"/>
            </a:pPr>
            <a:r>
              <a:rPr lang="en-US" dirty="0">
                <a:latin typeface="Arial" panose="020B0604020202020204" pitchFamily="34" charset="0"/>
                <a:cs typeface="Arial" panose="020B0604020202020204" pitchFamily="34" charset="0"/>
              </a:rPr>
              <a:t>Widening </a:t>
            </a:r>
            <a:r>
              <a:rPr lang="en-US" dirty="0">
                <a:effectLst/>
                <a:latin typeface="Arial" panose="020B0604020202020204" pitchFamily="34" charset="0"/>
                <a:ea typeface="Times New Roman" panose="02020603050405020304" pitchFamily="18" charset="0"/>
                <a:cs typeface="Arial" panose="020B0604020202020204" pitchFamily="34" charset="0"/>
              </a:rPr>
              <a:t>the east-west extent of MISR’s swath-based data products avoids any cross-track truncation of the measurements.</a:t>
            </a:r>
            <a:r>
              <a:rPr lang="en-US" dirty="0">
                <a:effectLst/>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lvl="1">
              <a:lnSpc>
                <a:spcPct val="110000"/>
              </a:lnSpc>
              <a:spcBef>
                <a:spcPts val="0"/>
              </a:spcBef>
              <a:buFont typeface="Courier New" panose="02070309020205020404" pitchFamily="49" charset="0"/>
              <a:buChar char="o"/>
            </a:pPr>
            <a:endParaRPr lang="en-US" sz="2200" dirty="0">
              <a:latin typeface="Arial" panose="020B0604020202020204" pitchFamily="34" charset="0"/>
              <a:cs typeface="Arial" panose="020B0604020202020204" pitchFamily="34" charset="0"/>
            </a:endParaRPr>
          </a:p>
          <a:p>
            <a:pPr lvl="1">
              <a:lnSpc>
                <a:spcPct val="100000"/>
              </a:lnSpc>
              <a:spcBef>
                <a:spcPts val="0"/>
              </a:spcBef>
              <a:buFont typeface="Courier New" panose="02070309020205020404" pitchFamily="49" charset="0"/>
              <a:buChar char="o"/>
            </a:pPr>
            <a:endParaRPr lang="en-US" sz="2200" dirty="0">
              <a:latin typeface="Arial" panose="020B0604020202020204" pitchFamily="34" charset="0"/>
              <a:cs typeface="Arial" panose="020B0604020202020204" pitchFamily="34" charset="0"/>
            </a:endParaRPr>
          </a:p>
        </p:txBody>
      </p:sp>
      <p:sp>
        <p:nvSpPr>
          <p:cNvPr id="5" name="Slide Number Placeholder 2">
            <a:extLst>
              <a:ext uri="{FF2B5EF4-FFF2-40B4-BE49-F238E27FC236}">
                <a16:creationId xmlns:a16="http://schemas.microsoft.com/office/drawing/2014/main" id="{0629C7FD-CA8F-2BF9-C5E8-B1376C0B06A1}"/>
              </a:ext>
            </a:extLst>
          </p:cNvPr>
          <p:cNvSpPr txBox="1">
            <a:spLocks/>
          </p:cNvSpPr>
          <p:nvPr/>
        </p:nvSpPr>
        <p:spPr>
          <a:xfrm>
            <a:off x="11335407" y="6232256"/>
            <a:ext cx="570186" cy="338554"/>
          </a:xfrm>
          <a:prstGeom prst="rect">
            <a:avLst/>
          </a:prstGeom>
          <a:solidFill>
            <a:schemeClr val="bg2"/>
          </a:solidFill>
        </p:spPr>
        <p:txBody>
          <a:bodyPr vert="horz" lIns="91440" tIns="45720" rIns="91440" bIns="4572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0C94032-CD4C-4C25-B0C2-CEC720522D92}" type="slidenum">
              <a:rPr lang="en-US" sz="1600" smtClean="0">
                <a:solidFill>
                  <a:schemeClr val="tx1"/>
                </a:solidFill>
                <a:latin typeface="Arial" panose="020B0604020202020204" pitchFamily="34" charset="0"/>
                <a:cs typeface="Arial" panose="020B0604020202020204" pitchFamily="34" charset="0"/>
              </a:rPr>
              <a:pPr algn="ctr"/>
              <a:t>2</a:t>
            </a:fld>
            <a:endParaRPr lang="en-US" sz="1600" dirty="0">
              <a:solidFill>
                <a:schemeClr val="tx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DDE8CF0D-F685-096E-CFF3-E70AEAFDDF52}"/>
              </a:ext>
            </a:extLst>
          </p:cNvPr>
          <p:cNvSpPr txBox="1">
            <a:spLocks/>
          </p:cNvSpPr>
          <p:nvPr/>
        </p:nvSpPr>
        <p:spPr>
          <a:xfrm>
            <a:off x="581464" y="186686"/>
            <a:ext cx="10772336" cy="5644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chemeClr val="accent1"/>
                </a:solidFill>
                <a:latin typeface="Arial" panose="020B0604020202020204" pitchFamily="34" charset="0"/>
                <a:cs typeface="Arial" panose="020B0604020202020204" pitchFamily="34" charset="0"/>
              </a:rPr>
              <a:t>Impacts of change in orbit altitude</a:t>
            </a:r>
            <a:endParaRPr lang="en-US" sz="3600" strike="sngStrike" dirty="0">
              <a:solidFill>
                <a:srgbClr val="FF7E0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1620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Straight Arrow Connector 42">
            <a:extLst>
              <a:ext uri="{FF2B5EF4-FFF2-40B4-BE49-F238E27FC236}">
                <a16:creationId xmlns:a16="http://schemas.microsoft.com/office/drawing/2014/main" id="{4CD21F84-A05E-CB14-8F48-9BFBDD1B8A14}"/>
              </a:ext>
            </a:extLst>
          </p:cNvPr>
          <p:cNvCxnSpPr>
            <a:cxnSpLocks/>
          </p:cNvCxnSpPr>
          <p:nvPr/>
        </p:nvCxnSpPr>
        <p:spPr>
          <a:xfrm>
            <a:off x="9087358" y="5468024"/>
            <a:ext cx="0" cy="339635"/>
          </a:xfrm>
          <a:prstGeom prst="straightConnector1">
            <a:avLst/>
          </a:prstGeom>
          <a:ln w="73025">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B98A2D6-1AAC-8628-B251-F53DFABEF8CD}"/>
              </a:ext>
            </a:extLst>
          </p:cNvPr>
          <p:cNvSpPr>
            <a:spLocks noGrp="1"/>
          </p:cNvSpPr>
          <p:nvPr>
            <p:ph type="title"/>
          </p:nvPr>
        </p:nvSpPr>
        <p:spPr>
          <a:xfrm>
            <a:off x="1838642" y="28030"/>
            <a:ext cx="7519087" cy="737952"/>
          </a:xfrm>
        </p:spPr>
        <p:txBody>
          <a:bodyPr>
            <a:normAutofit/>
          </a:bodyPr>
          <a:lstStyle/>
          <a:p>
            <a:r>
              <a:rPr lang="en-US" sz="3600" dirty="0">
                <a:solidFill>
                  <a:schemeClr val="accent1"/>
                </a:solidFill>
                <a:latin typeface="Arial" panose="020B0604020202020204" pitchFamily="34" charset="0"/>
                <a:cs typeface="Arial" panose="020B0604020202020204" pitchFamily="34" charset="0"/>
              </a:rPr>
              <a:t>Key Level 1 processing updates </a:t>
            </a:r>
          </a:p>
        </p:txBody>
      </p:sp>
      <p:sp>
        <p:nvSpPr>
          <p:cNvPr id="7" name="Rectangle 6">
            <a:extLst>
              <a:ext uri="{FF2B5EF4-FFF2-40B4-BE49-F238E27FC236}">
                <a16:creationId xmlns:a16="http://schemas.microsoft.com/office/drawing/2014/main" id="{026E9CE7-22EA-268F-C2DC-C72EE90019E2}"/>
              </a:ext>
            </a:extLst>
          </p:cNvPr>
          <p:cNvSpPr/>
          <p:nvPr/>
        </p:nvSpPr>
        <p:spPr>
          <a:xfrm>
            <a:off x="810407" y="1179195"/>
            <a:ext cx="4607010" cy="511003"/>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Arial" panose="020B0604020202020204" pitchFamily="34" charset="0"/>
                <a:cs typeface="Arial" panose="020B0604020202020204" pitchFamily="34" charset="0"/>
              </a:rPr>
              <a:t>Level 1B1 Production</a:t>
            </a:r>
          </a:p>
        </p:txBody>
      </p:sp>
      <p:sp>
        <p:nvSpPr>
          <p:cNvPr id="15" name="TextBox 14">
            <a:extLst>
              <a:ext uri="{FF2B5EF4-FFF2-40B4-BE49-F238E27FC236}">
                <a16:creationId xmlns:a16="http://schemas.microsoft.com/office/drawing/2014/main" id="{3DB7F2D1-E01C-06D9-0FC7-4D87498BEDF7}"/>
              </a:ext>
            </a:extLst>
          </p:cNvPr>
          <p:cNvSpPr txBox="1"/>
          <p:nvPr/>
        </p:nvSpPr>
        <p:spPr>
          <a:xfrm>
            <a:off x="1155366" y="642631"/>
            <a:ext cx="3917092"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“Static” orbit</a:t>
            </a:r>
          </a:p>
        </p:txBody>
      </p:sp>
      <p:sp>
        <p:nvSpPr>
          <p:cNvPr id="18" name="Rectangle 17">
            <a:extLst>
              <a:ext uri="{FF2B5EF4-FFF2-40B4-BE49-F238E27FC236}">
                <a16:creationId xmlns:a16="http://schemas.microsoft.com/office/drawing/2014/main" id="{FF35C309-35B9-6417-2768-712C9C88B7E0}"/>
              </a:ext>
            </a:extLst>
          </p:cNvPr>
          <p:cNvSpPr/>
          <p:nvPr/>
        </p:nvSpPr>
        <p:spPr>
          <a:xfrm>
            <a:off x="810407" y="2123033"/>
            <a:ext cx="4607010" cy="1496765"/>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Arial" panose="020B0604020202020204" pitchFamily="34" charset="0"/>
                <a:cs typeface="Arial" panose="020B0604020202020204" pitchFamily="34" charset="0"/>
              </a:rPr>
              <a:t>Level 1B2 Production</a:t>
            </a:r>
          </a:p>
          <a:p>
            <a:pPr algn="ctr"/>
            <a:r>
              <a:rPr lang="en-US" dirty="0">
                <a:solidFill>
                  <a:schemeClr val="tx1"/>
                </a:solidFill>
                <a:latin typeface="Arial" panose="020B0604020202020204" pitchFamily="34" charset="0"/>
                <a:cs typeface="Arial" panose="020B0604020202020204" pitchFamily="34" charset="0"/>
              </a:rPr>
              <a:t>Camera Geometric Model</a:t>
            </a:r>
          </a:p>
          <a:p>
            <a:pPr algn="ctr"/>
            <a:r>
              <a:rPr lang="en-US" dirty="0">
                <a:solidFill>
                  <a:schemeClr val="tx1"/>
                </a:solidFill>
                <a:latin typeface="Arial" panose="020B0604020202020204" pitchFamily="34" charset="0"/>
                <a:cs typeface="Arial" panose="020B0604020202020204" pitchFamily="34" charset="0"/>
              </a:rPr>
              <a:t>Reference Orbit Imagery</a:t>
            </a:r>
            <a:br>
              <a:rPr lang="en-US" dirty="0">
                <a:solidFill>
                  <a:schemeClr val="tx1"/>
                </a:solidFill>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Projection Parameters </a:t>
            </a:r>
          </a:p>
        </p:txBody>
      </p:sp>
      <p:sp>
        <p:nvSpPr>
          <p:cNvPr id="19" name="Oval 18">
            <a:extLst>
              <a:ext uri="{FF2B5EF4-FFF2-40B4-BE49-F238E27FC236}">
                <a16:creationId xmlns:a16="http://schemas.microsoft.com/office/drawing/2014/main" id="{2DDCE5F6-3122-2A16-5CB0-E673E8C1FB79}"/>
              </a:ext>
            </a:extLst>
          </p:cNvPr>
          <p:cNvSpPr/>
          <p:nvPr/>
        </p:nvSpPr>
        <p:spPr>
          <a:xfrm>
            <a:off x="810400" y="4052633"/>
            <a:ext cx="4607009" cy="842747"/>
          </a:xfrm>
          <a:prstGeom prst="ellipse">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Final GRP </a:t>
            </a:r>
          </a:p>
          <a:p>
            <a:pPr algn="ctr"/>
            <a:r>
              <a:rPr lang="en-US" sz="2000" dirty="0">
                <a:solidFill>
                  <a:schemeClr val="bg1"/>
                </a:solidFill>
                <a:latin typeface="Arial" panose="020B0604020202020204" pitchFamily="34" charset="0"/>
                <a:cs typeface="Arial" panose="020B0604020202020204" pitchFamily="34" charset="0"/>
              </a:rPr>
              <a:t>Actual WRS-2 path</a:t>
            </a:r>
          </a:p>
        </p:txBody>
      </p:sp>
      <p:cxnSp>
        <p:nvCxnSpPr>
          <p:cNvPr id="22" name="Straight Arrow Connector 21">
            <a:extLst>
              <a:ext uri="{FF2B5EF4-FFF2-40B4-BE49-F238E27FC236}">
                <a16:creationId xmlns:a16="http://schemas.microsoft.com/office/drawing/2014/main" id="{E6856119-2BBD-CD4F-594D-6C82FE80D488}"/>
              </a:ext>
            </a:extLst>
          </p:cNvPr>
          <p:cNvCxnSpPr>
            <a:cxnSpLocks/>
          </p:cNvCxnSpPr>
          <p:nvPr/>
        </p:nvCxnSpPr>
        <p:spPr>
          <a:xfrm>
            <a:off x="3113912" y="1690198"/>
            <a:ext cx="0" cy="432835"/>
          </a:xfrm>
          <a:prstGeom prst="straightConnector1">
            <a:avLst/>
          </a:prstGeom>
          <a:ln w="73025">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B85F470-1AB7-D0C7-AEC8-FEECE4BFC52F}"/>
              </a:ext>
            </a:extLst>
          </p:cNvPr>
          <p:cNvCxnSpPr>
            <a:cxnSpLocks/>
          </p:cNvCxnSpPr>
          <p:nvPr/>
        </p:nvCxnSpPr>
        <p:spPr>
          <a:xfrm>
            <a:off x="3113912" y="3619798"/>
            <a:ext cx="0" cy="432835"/>
          </a:xfrm>
          <a:prstGeom prst="straightConnector1">
            <a:avLst/>
          </a:prstGeom>
          <a:ln w="73025">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5927D209-557D-3FD3-DA69-29BBDE35FEFC}"/>
              </a:ext>
            </a:extLst>
          </p:cNvPr>
          <p:cNvSpPr/>
          <p:nvPr/>
        </p:nvSpPr>
        <p:spPr>
          <a:xfrm>
            <a:off x="6746789" y="1143231"/>
            <a:ext cx="4607010" cy="511003"/>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Arial" panose="020B0604020202020204" pitchFamily="34" charset="0"/>
                <a:cs typeface="Arial" panose="020B0604020202020204" pitchFamily="34" charset="0"/>
              </a:rPr>
              <a:t>Level 1B1 Production</a:t>
            </a:r>
          </a:p>
        </p:txBody>
      </p:sp>
      <p:sp>
        <p:nvSpPr>
          <p:cNvPr id="29" name="TextBox 28">
            <a:extLst>
              <a:ext uri="{FF2B5EF4-FFF2-40B4-BE49-F238E27FC236}">
                <a16:creationId xmlns:a16="http://schemas.microsoft.com/office/drawing/2014/main" id="{ACAE2F83-5046-40E8-5085-E0F03DDEA576}"/>
              </a:ext>
            </a:extLst>
          </p:cNvPr>
          <p:cNvSpPr txBox="1"/>
          <p:nvPr/>
        </p:nvSpPr>
        <p:spPr>
          <a:xfrm>
            <a:off x="7091747" y="642631"/>
            <a:ext cx="3917092"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“Dynamic” orbit</a:t>
            </a:r>
          </a:p>
        </p:txBody>
      </p:sp>
      <p:sp>
        <p:nvSpPr>
          <p:cNvPr id="30" name="Rectangle 29">
            <a:extLst>
              <a:ext uri="{FF2B5EF4-FFF2-40B4-BE49-F238E27FC236}">
                <a16:creationId xmlns:a16="http://schemas.microsoft.com/office/drawing/2014/main" id="{E2D57B5F-23B1-7251-CBA8-6386A67485D9}"/>
              </a:ext>
            </a:extLst>
          </p:cNvPr>
          <p:cNvSpPr/>
          <p:nvPr/>
        </p:nvSpPr>
        <p:spPr>
          <a:xfrm>
            <a:off x="6746788" y="2015688"/>
            <a:ext cx="4607010" cy="1406115"/>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Arial" panose="020B0604020202020204" pitchFamily="34" charset="0"/>
                <a:cs typeface="Arial" panose="020B0604020202020204" pitchFamily="34" charset="0"/>
              </a:rPr>
              <a:t>Level 1B2 Production</a:t>
            </a:r>
          </a:p>
          <a:p>
            <a:pPr algn="ctr"/>
            <a:r>
              <a:rPr lang="en-US" dirty="0">
                <a:solidFill>
                  <a:schemeClr val="tx1"/>
                </a:solidFill>
                <a:latin typeface="Arial" panose="020B0604020202020204" pitchFamily="34" charset="0"/>
                <a:cs typeface="Arial" panose="020B0604020202020204" pitchFamily="34" charset="0"/>
              </a:rPr>
              <a:t>Camera Geometric Model</a:t>
            </a:r>
            <a:br>
              <a:rPr lang="en-US" dirty="0">
                <a:solidFill>
                  <a:schemeClr val="tx1"/>
                </a:solidFill>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Simultaneous Bundle Adjustment/GCP</a:t>
            </a:r>
          </a:p>
          <a:p>
            <a:pPr algn="ctr"/>
            <a:r>
              <a:rPr lang="en-US" dirty="0">
                <a:solidFill>
                  <a:schemeClr val="tx1"/>
                </a:solidFill>
                <a:latin typeface="Arial" panose="020B0604020202020204" pitchFamily="34" charset="0"/>
                <a:cs typeface="Arial" panose="020B0604020202020204" pitchFamily="34" charset="0"/>
              </a:rPr>
              <a:t>Dynamic Ray Casting</a:t>
            </a:r>
            <a:endParaRPr lang="en-US" sz="2400" dirty="0">
              <a:solidFill>
                <a:schemeClr val="tx1"/>
              </a:solidFill>
              <a:latin typeface="Arial" panose="020B0604020202020204" pitchFamily="34" charset="0"/>
              <a:cs typeface="Arial" panose="020B0604020202020204" pitchFamily="34" charset="0"/>
            </a:endParaRPr>
          </a:p>
        </p:txBody>
      </p:sp>
      <p:cxnSp>
        <p:nvCxnSpPr>
          <p:cNvPr id="33" name="Straight Arrow Connector 32">
            <a:extLst>
              <a:ext uri="{FF2B5EF4-FFF2-40B4-BE49-F238E27FC236}">
                <a16:creationId xmlns:a16="http://schemas.microsoft.com/office/drawing/2014/main" id="{D6D1911F-74E3-6D41-6DB8-2888876AADF3}"/>
              </a:ext>
            </a:extLst>
          </p:cNvPr>
          <p:cNvCxnSpPr>
            <a:cxnSpLocks/>
            <a:stCxn id="30" idx="2"/>
          </p:cNvCxnSpPr>
          <p:nvPr/>
        </p:nvCxnSpPr>
        <p:spPr>
          <a:xfrm>
            <a:off x="9050293" y="3421803"/>
            <a:ext cx="0" cy="414412"/>
          </a:xfrm>
          <a:prstGeom prst="straightConnector1">
            <a:avLst/>
          </a:prstGeom>
          <a:ln w="73025">
            <a:tailEnd type="triangle"/>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52F9685D-4EAF-A4A5-BF9E-F2C608C96847}"/>
              </a:ext>
            </a:extLst>
          </p:cNvPr>
          <p:cNvSpPr/>
          <p:nvPr/>
        </p:nvSpPr>
        <p:spPr>
          <a:xfrm>
            <a:off x="6746789" y="3835017"/>
            <a:ext cx="4607009" cy="842747"/>
          </a:xfrm>
          <a:prstGeom prst="ellipse">
            <a:avLst/>
          </a:prstGeom>
          <a:solidFill>
            <a:schemeClr val="accent5"/>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Intermediate GRP </a:t>
            </a:r>
          </a:p>
          <a:p>
            <a:pPr algn="ctr"/>
            <a:r>
              <a:rPr lang="en-US" sz="2000" dirty="0">
                <a:solidFill>
                  <a:schemeClr val="bg1"/>
                </a:solidFill>
                <a:latin typeface="Arial" panose="020B0604020202020204" pitchFamily="34" charset="0"/>
                <a:cs typeface="Arial" panose="020B0604020202020204" pitchFamily="34" charset="0"/>
              </a:rPr>
              <a:t>Non-</a:t>
            </a:r>
            <a:r>
              <a:rPr lang="en-US" sz="2000" dirty="0">
                <a:latin typeface="Arial" panose="020B0604020202020204" pitchFamily="34" charset="0"/>
                <a:cs typeface="Arial" panose="020B0604020202020204" pitchFamily="34" charset="0"/>
              </a:rPr>
              <a:t>specific path</a:t>
            </a:r>
          </a:p>
        </p:txBody>
      </p:sp>
      <p:sp>
        <p:nvSpPr>
          <p:cNvPr id="35" name="Rectangle 34">
            <a:extLst>
              <a:ext uri="{FF2B5EF4-FFF2-40B4-BE49-F238E27FC236}">
                <a16:creationId xmlns:a16="http://schemas.microsoft.com/office/drawing/2014/main" id="{54FC8070-C89D-988A-658E-5AC6C5272DBC}"/>
              </a:ext>
            </a:extLst>
          </p:cNvPr>
          <p:cNvSpPr/>
          <p:nvPr/>
        </p:nvSpPr>
        <p:spPr>
          <a:xfrm>
            <a:off x="6774587" y="5022337"/>
            <a:ext cx="4607010" cy="511003"/>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Arial" panose="020B0604020202020204" pitchFamily="34" charset="0"/>
                <a:cs typeface="Arial" panose="020B0604020202020204" pitchFamily="34" charset="0"/>
              </a:rPr>
              <a:t>Level 1B2 Re-sampler</a:t>
            </a:r>
          </a:p>
        </p:txBody>
      </p:sp>
      <p:sp>
        <p:nvSpPr>
          <p:cNvPr id="36" name="Oval 35">
            <a:extLst>
              <a:ext uri="{FF2B5EF4-FFF2-40B4-BE49-F238E27FC236}">
                <a16:creationId xmlns:a16="http://schemas.microsoft.com/office/drawing/2014/main" id="{9ED99833-DD99-65AB-91FE-54D5B793B7A6}"/>
              </a:ext>
            </a:extLst>
          </p:cNvPr>
          <p:cNvSpPr/>
          <p:nvPr/>
        </p:nvSpPr>
        <p:spPr>
          <a:xfrm>
            <a:off x="6548051" y="5792966"/>
            <a:ext cx="5004484" cy="903019"/>
          </a:xfrm>
          <a:prstGeom prst="ellipse">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Final GRP </a:t>
            </a:r>
          </a:p>
          <a:p>
            <a:pPr algn="ctr"/>
            <a:r>
              <a:rPr lang="en-US" sz="2000" dirty="0">
                <a:solidFill>
                  <a:schemeClr val="bg1"/>
                </a:solidFill>
                <a:latin typeface="Arial" panose="020B0604020202020204" pitchFamily="34" charset="0"/>
                <a:cs typeface="Arial" panose="020B0604020202020204" pitchFamily="34" charset="0"/>
              </a:rPr>
              <a:t>Closest </a:t>
            </a:r>
            <a:r>
              <a:rPr lang="en-US" sz="2000" dirty="0">
                <a:latin typeface="Arial" panose="020B0604020202020204" pitchFamily="34" charset="0"/>
                <a:cs typeface="Arial" panose="020B0604020202020204" pitchFamily="34" charset="0"/>
              </a:rPr>
              <a:t>WRS-2 path (wide-swath)</a:t>
            </a:r>
          </a:p>
        </p:txBody>
      </p:sp>
      <p:cxnSp>
        <p:nvCxnSpPr>
          <p:cNvPr id="39" name="Straight Arrow Connector 38">
            <a:extLst>
              <a:ext uri="{FF2B5EF4-FFF2-40B4-BE49-F238E27FC236}">
                <a16:creationId xmlns:a16="http://schemas.microsoft.com/office/drawing/2014/main" id="{14AEDCC9-204B-FDB5-8860-C78852292432}"/>
              </a:ext>
            </a:extLst>
          </p:cNvPr>
          <p:cNvCxnSpPr>
            <a:cxnSpLocks/>
          </p:cNvCxnSpPr>
          <p:nvPr/>
        </p:nvCxnSpPr>
        <p:spPr>
          <a:xfrm>
            <a:off x="9078092" y="4677764"/>
            <a:ext cx="0" cy="339635"/>
          </a:xfrm>
          <a:prstGeom prst="straightConnector1">
            <a:avLst/>
          </a:prstGeom>
          <a:ln w="73025">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1F1412C3-A286-DE0B-6726-449F3D01B77C}"/>
              </a:ext>
            </a:extLst>
          </p:cNvPr>
          <p:cNvSpPr/>
          <p:nvPr/>
        </p:nvSpPr>
        <p:spPr>
          <a:xfrm>
            <a:off x="6548051" y="1913860"/>
            <a:ext cx="5004484" cy="4807615"/>
          </a:xfrm>
          <a:prstGeom prst="rect">
            <a:avLst/>
          </a:prstGeom>
          <a:noFill/>
          <a:ln w="889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F087740-3C44-46FB-6205-DC1F0A0493C4}"/>
              </a:ext>
            </a:extLst>
          </p:cNvPr>
          <p:cNvSpPr txBox="1"/>
          <p:nvPr/>
        </p:nvSpPr>
        <p:spPr>
          <a:xfrm>
            <a:off x="932613" y="5782178"/>
            <a:ext cx="5258363"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GRP = L1B2 </a:t>
            </a:r>
            <a:r>
              <a:rPr lang="en-US" sz="2000" dirty="0" err="1">
                <a:latin typeface="Arial" panose="020B0604020202020204" pitchFamily="34" charset="0"/>
                <a:cs typeface="Arial" panose="020B0604020202020204" pitchFamily="34" charset="0"/>
              </a:rPr>
              <a:t>Georectified</a:t>
            </a:r>
            <a:r>
              <a:rPr lang="en-US" sz="2000" dirty="0">
                <a:latin typeface="Arial" panose="020B0604020202020204" pitchFamily="34" charset="0"/>
                <a:cs typeface="Arial" panose="020B0604020202020204" pitchFamily="34" charset="0"/>
              </a:rPr>
              <a:t> Radiance Product </a:t>
            </a:r>
          </a:p>
        </p:txBody>
      </p:sp>
      <p:sp>
        <p:nvSpPr>
          <p:cNvPr id="6" name="Slide Number Placeholder 2">
            <a:extLst>
              <a:ext uri="{FF2B5EF4-FFF2-40B4-BE49-F238E27FC236}">
                <a16:creationId xmlns:a16="http://schemas.microsoft.com/office/drawing/2014/main" id="{7CDCDC6C-7F99-7B1F-2400-F097527EE4BB}"/>
              </a:ext>
            </a:extLst>
          </p:cNvPr>
          <p:cNvSpPr txBox="1">
            <a:spLocks/>
          </p:cNvSpPr>
          <p:nvPr/>
        </p:nvSpPr>
        <p:spPr>
          <a:xfrm>
            <a:off x="11335407" y="6232256"/>
            <a:ext cx="570186" cy="338554"/>
          </a:xfrm>
          <a:prstGeom prst="rect">
            <a:avLst/>
          </a:prstGeom>
          <a:solidFill>
            <a:schemeClr val="bg2"/>
          </a:solidFill>
        </p:spPr>
        <p:txBody>
          <a:bodyPr vert="horz" lIns="91440" tIns="45720" rIns="91440" bIns="4572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0C94032-CD4C-4C25-B0C2-CEC720522D92}" type="slidenum">
              <a:rPr lang="en-US" sz="1600" smtClean="0">
                <a:solidFill>
                  <a:schemeClr val="tx1"/>
                </a:solidFill>
                <a:latin typeface="Arial" panose="020B0604020202020204" pitchFamily="34" charset="0"/>
                <a:cs typeface="Arial" panose="020B0604020202020204" pitchFamily="34" charset="0"/>
              </a:rPr>
              <a:pPr algn="ctr"/>
              <a:t>3</a:t>
            </a:fld>
            <a:endParaRPr lang="en-US" sz="1600" dirty="0">
              <a:solidFill>
                <a:schemeClr val="tx1"/>
              </a:solidFill>
              <a:latin typeface="Arial" panose="020B0604020202020204" pitchFamily="34" charset="0"/>
              <a:cs typeface="Arial" panose="020B0604020202020204" pitchFamily="34" charset="0"/>
            </a:endParaRPr>
          </a:p>
        </p:txBody>
      </p:sp>
      <p:cxnSp>
        <p:nvCxnSpPr>
          <p:cNvPr id="32" name="Straight Arrow Connector 31">
            <a:extLst>
              <a:ext uri="{FF2B5EF4-FFF2-40B4-BE49-F238E27FC236}">
                <a16:creationId xmlns:a16="http://schemas.microsoft.com/office/drawing/2014/main" id="{FDEB1872-F8AD-0752-A765-7E029EED4AB9}"/>
              </a:ext>
            </a:extLst>
          </p:cNvPr>
          <p:cNvCxnSpPr>
            <a:cxnSpLocks/>
            <a:endCxn id="30" idx="0"/>
          </p:cNvCxnSpPr>
          <p:nvPr/>
        </p:nvCxnSpPr>
        <p:spPr>
          <a:xfrm>
            <a:off x="9050293" y="1676053"/>
            <a:ext cx="0" cy="339635"/>
          </a:xfrm>
          <a:prstGeom prst="straightConnector1">
            <a:avLst/>
          </a:prstGeom>
          <a:ln w="730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4616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52731-B613-2E76-367C-1746CCFB36C7}"/>
              </a:ext>
            </a:extLst>
          </p:cNvPr>
          <p:cNvSpPr>
            <a:spLocks noGrp="1"/>
          </p:cNvSpPr>
          <p:nvPr>
            <p:ph type="title"/>
          </p:nvPr>
        </p:nvSpPr>
        <p:spPr>
          <a:xfrm>
            <a:off x="838200" y="365125"/>
            <a:ext cx="10515600" cy="777875"/>
          </a:xfrm>
        </p:spPr>
        <p:txBody>
          <a:bodyPr>
            <a:normAutofit/>
          </a:bodyPr>
          <a:lstStyle/>
          <a:p>
            <a:pPr algn="ctr"/>
            <a:r>
              <a:rPr lang="en-US" sz="3600" dirty="0">
                <a:solidFill>
                  <a:schemeClr val="accent1"/>
                </a:solidFill>
                <a:latin typeface="Arial" panose="020B0604020202020204" pitchFamily="34" charset="0"/>
                <a:cs typeface="Arial" panose="020B0604020202020204" pitchFamily="34" charset="0"/>
              </a:rPr>
              <a:t>Key attributes of “dynamic” orbit mapping </a:t>
            </a:r>
          </a:p>
        </p:txBody>
      </p:sp>
      <p:sp>
        <p:nvSpPr>
          <p:cNvPr id="3" name="Content Placeholder 2">
            <a:extLst>
              <a:ext uri="{FF2B5EF4-FFF2-40B4-BE49-F238E27FC236}">
                <a16:creationId xmlns:a16="http://schemas.microsoft.com/office/drawing/2014/main" id="{39D9A91A-545E-B83E-6C65-974D8B2A00A6}"/>
              </a:ext>
            </a:extLst>
          </p:cNvPr>
          <p:cNvSpPr>
            <a:spLocks noGrp="1"/>
          </p:cNvSpPr>
          <p:nvPr>
            <p:ph idx="1"/>
          </p:nvPr>
        </p:nvSpPr>
        <p:spPr>
          <a:xfrm>
            <a:off x="819807" y="1422265"/>
            <a:ext cx="10515600" cy="4530725"/>
          </a:xfrm>
          <a:solidFill>
            <a:schemeClr val="tx2">
              <a:lumMod val="20000"/>
              <a:lumOff val="80000"/>
            </a:schemeClr>
          </a:solidFill>
        </p:spPr>
        <p:txBody>
          <a:bodyPr>
            <a:normAutofit fontScale="92500" lnSpcReduction="10000"/>
          </a:bodyPr>
          <a:lstStyle/>
          <a:p>
            <a:r>
              <a:rPr lang="en-US" dirty="0">
                <a:latin typeface="Arial" panose="020B0604020202020204" pitchFamily="34" charset="0"/>
                <a:cs typeface="Arial" panose="020B0604020202020204" pitchFamily="34" charset="0"/>
              </a:rPr>
              <a:t>Camera Geometric Model (CGM)</a:t>
            </a:r>
          </a:p>
          <a:p>
            <a:pPr lvl="1"/>
            <a:r>
              <a:rPr lang="en-US" dirty="0">
                <a:latin typeface="Arial" panose="020B0604020202020204" pitchFamily="34" charset="0"/>
                <a:cs typeface="Arial" panose="020B0604020202020204" pitchFamily="34" charset="0"/>
              </a:rPr>
              <a:t>CGM recalibrated following the orbit maneuvers.  A shift in the Da (aftmost) camera geometric model has been corrected.</a:t>
            </a:r>
          </a:p>
          <a:p>
            <a:r>
              <a:rPr lang="en-US" dirty="0">
                <a:latin typeface="Arial" panose="020B0604020202020204" pitchFamily="34" charset="0"/>
                <a:cs typeface="Arial" panose="020B0604020202020204" pitchFamily="34" charset="0"/>
              </a:rPr>
              <a:t>Simultaneous Bundle Adjustment (SBD)</a:t>
            </a:r>
          </a:p>
          <a:p>
            <a:pPr lvl="1"/>
            <a:r>
              <a:rPr lang="en-US" dirty="0">
                <a:latin typeface="Arial" panose="020B0604020202020204" pitchFamily="34" charset="0"/>
                <a:cs typeface="Arial" panose="020B0604020202020204" pitchFamily="34" charset="0"/>
              </a:rPr>
              <a:t>Orbit based dynamic corrections to camera pointing is based on tie points and matching of ground control points (GCPs) across all nine cameras.  </a:t>
            </a:r>
          </a:p>
          <a:p>
            <a:r>
              <a:rPr lang="en-US" dirty="0">
                <a:latin typeface="Arial" panose="020B0604020202020204" pitchFamily="34" charset="0"/>
                <a:cs typeface="Arial" panose="020B0604020202020204" pitchFamily="34" charset="0"/>
              </a:rPr>
              <a:t>Ray casting – Terrain projection</a:t>
            </a:r>
          </a:p>
          <a:p>
            <a:pPr lvl="1"/>
            <a:r>
              <a:rPr lang="en-US" dirty="0">
                <a:latin typeface="Arial" panose="020B0604020202020204" pitchFamily="34" charset="0"/>
                <a:cs typeface="Arial" panose="020B0604020202020204" pitchFamily="34" charset="0"/>
              </a:rPr>
              <a:t>Subpixel (3x3) projections to the DEM utilize the updated CGM, SBD results, and spacecraft navigation data.</a:t>
            </a:r>
          </a:p>
          <a:p>
            <a:r>
              <a:rPr lang="en-US" dirty="0">
                <a:latin typeface="Arial" panose="020B0604020202020204" pitchFamily="34" charset="0"/>
                <a:cs typeface="Arial" panose="020B0604020202020204" pitchFamily="34" charset="0"/>
              </a:rPr>
              <a:t>Ellipsoid projection </a:t>
            </a:r>
          </a:p>
          <a:p>
            <a:pPr lvl="1"/>
            <a:r>
              <a:rPr lang="en-US" dirty="0">
                <a:latin typeface="Arial" panose="020B0604020202020204" pitchFamily="34" charset="0"/>
                <a:cs typeface="Arial" panose="020B0604020202020204" pitchFamily="34" charset="0"/>
              </a:rPr>
              <a:t>Sparse grid projection (same method as used for ”static” orbit) utilize the updated CGM, SBD results, and spacecraft navigation data.</a:t>
            </a:r>
          </a:p>
        </p:txBody>
      </p:sp>
      <p:sp>
        <p:nvSpPr>
          <p:cNvPr id="5" name="Slide Number Placeholder 2">
            <a:extLst>
              <a:ext uri="{FF2B5EF4-FFF2-40B4-BE49-F238E27FC236}">
                <a16:creationId xmlns:a16="http://schemas.microsoft.com/office/drawing/2014/main" id="{D2F0873E-9962-859A-7DBB-191252E8BD3A}"/>
              </a:ext>
            </a:extLst>
          </p:cNvPr>
          <p:cNvSpPr txBox="1">
            <a:spLocks/>
          </p:cNvSpPr>
          <p:nvPr/>
        </p:nvSpPr>
        <p:spPr>
          <a:xfrm>
            <a:off x="11335407" y="6232256"/>
            <a:ext cx="570186" cy="338554"/>
          </a:xfrm>
          <a:prstGeom prst="rect">
            <a:avLst/>
          </a:prstGeom>
          <a:solidFill>
            <a:schemeClr val="bg2"/>
          </a:solidFill>
        </p:spPr>
        <p:txBody>
          <a:bodyPr vert="horz" lIns="91440" tIns="45720" rIns="91440" bIns="4572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0C94032-CD4C-4C25-B0C2-CEC720522D92}" type="slidenum">
              <a:rPr lang="en-US" sz="1600" smtClean="0">
                <a:solidFill>
                  <a:schemeClr val="tx1"/>
                </a:solidFill>
                <a:latin typeface="Arial" panose="020B0604020202020204" pitchFamily="34" charset="0"/>
                <a:cs typeface="Arial" panose="020B0604020202020204" pitchFamily="34" charset="0"/>
              </a:rPr>
              <a:pPr algn="ctr"/>
              <a:t>4</a:t>
            </a:fld>
            <a:endParaRPr lang="en-US"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8767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B9B73-DD42-DEA8-0713-3A04C3892359}"/>
              </a:ext>
            </a:extLst>
          </p:cNvPr>
          <p:cNvSpPr>
            <a:spLocks noGrp="1"/>
          </p:cNvSpPr>
          <p:nvPr>
            <p:ph type="title"/>
          </p:nvPr>
        </p:nvSpPr>
        <p:spPr>
          <a:xfrm>
            <a:off x="511629" y="267581"/>
            <a:ext cx="11484429" cy="1017361"/>
          </a:xfrm>
        </p:spPr>
        <p:txBody>
          <a:bodyPr>
            <a:normAutofit fontScale="90000"/>
          </a:bodyPr>
          <a:lstStyle/>
          <a:p>
            <a:pPr algn="ctr"/>
            <a:r>
              <a:rPr lang="en-US" sz="3600" dirty="0">
                <a:solidFill>
                  <a:schemeClr val="accent1"/>
                </a:solidFill>
                <a:latin typeface="Arial" panose="020B0604020202020204" pitchFamily="34" charset="0"/>
                <a:cs typeface="Arial" panose="020B0604020202020204" pitchFamily="34" charset="0"/>
              </a:rPr>
              <a:t>Using wider Space Oblique Mercator (SOM) blocks limits disruption of familiar product labeling</a:t>
            </a:r>
            <a:endParaRPr lang="en-US" sz="3600" dirty="0">
              <a:solidFill>
                <a:schemeClr val="accent1"/>
              </a:solidFill>
            </a:endParaRPr>
          </a:p>
        </p:txBody>
      </p:sp>
      <p:sp>
        <p:nvSpPr>
          <p:cNvPr id="5" name="Content Placeholder 2">
            <a:extLst>
              <a:ext uri="{FF2B5EF4-FFF2-40B4-BE49-F238E27FC236}">
                <a16:creationId xmlns:a16="http://schemas.microsoft.com/office/drawing/2014/main" id="{A38BF019-B482-2B73-30CF-A8DD9894134E}"/>
              </a:ext>
            </a:extLst>
          </p:cNvPr>
          <p:cNvSpPr>
            <a:spLocks noGrp="1"/>
          </p:cNvSpPr>
          <p:nvPr>
            <p:ph idx="1"/>
          </p:nvPr>
        </p:nvSpPr>
        <p:spPr>
          <a:xfrm>
            <a:off x="424543" y="1284942"/>
            <a:ext cx="6213405" cy="5399314"/>
          </a:xfrm>
          <a:solidFill>
            <a:schemeClr val="accent1">
              <a:lumMod val="20000"/>
              <a:lumOff val="80000"/>
            </a:schemeClr>
          </a:solidFill>
        </p:spPr>
        <p:txBody>
          <a:bodyPr>
            <a:normAutofit fontScale="77500" lnSpcReduction="20000"/>
          </a:bodyPr>
          <a:lstStyle/>
          <a:p>
            <a:pPr>
              <a:lnSpc>
                <a:spcPct val="120000"/>
              </a:lnSpc>
            </a:pPr>
            <a:r>
              <a:rPr lang="en-US" dirty="0">
                <a:latin typeface="Arial" panose="020B0604020202020204" pitchFamily="34" charset="0"/>
                <a:cs typeface="Arial" panose="020B0604020202020204" pitchFamily="34" charset="0"/>
              </a:rPr>
              <a:t>Prior products used a static set of 233 SOM paths. </a:t>
            </a:r>
          </a:p>
          <a:p>
            <a:pPr>
              <a:lnSpc>
                <a:spcPct val="120000"/>
              </a:lnSpc>
            </a:pPr>
            <a:r>
              <a:rPr lang="en-US" dirty="0">
                <a:latin typeface="Arial" panose="020B0604020202020204" pitchFamily="34" charset="0"/>
                <a:cs typeface="Arial" panose="020B0604020202020204" pitchFamily="34" charset="0"/>
              </a:rPr>
              <a:t>Without the software update, misalignment of orbits with these paths would result in data clipping where swath edges fall outside of the old SOM block boundaries. Geolocation accuracy would be degraded.</a:t>
            </a:r>
          </a:p>
          <a:p>
            <a:pPr>
              <a:lnSpc>
                <a:spcPct val="120000"/>
              </a:lnSpc>
            </a:pPr>
            <a:r>
              <a:rPr lang="en-US" dirty="0">
                <a:latin typeface="Arial" panose="020B0604020202020204" pitchFamily="34" charset="0"/>
                <a:cs typeface="Arial" panose="020B0604020202020204" pitchFamily="34" charset="0"/>
              </a:rPr>
              <a:t>New processing uses dynamic SOM path fitted to orbit parameters, parameterized to center orbit data within SOM blocks and minimize geometric distortion.</a:t>
            </a:r>
          </a:p>
          <a:p>
            <a:pPr lvl="1">
              <a:lnSpc>
                <a:spcPct val="120000"/>
              </a:lnSpc>
            </a:pPr>
            <a:r>
              <a:rPr lang="en-US" b="1" dirty="0">
                <a:latin typeface="Arial" panose="020B0604020202020204" pitchFamily="34" charset="0"/>
                <a:cs typeface="Arial" panose="020B0604020202020204" pitchFamily="34" charset="0"/>
              </a:rPr>
              <a:t>Wider SOM blocks </a:t>
            </a:r>
            <a:r>
              <a:rPr lang="en-US" dirty="0">
                <a:latin typeface="Arial" panose="020B0604020202020204" pitchFamily="34" charset="0"/>
                <a:cs typeface="Arial" panose="020B0604020202020204" pitchFamily="34" charset="0"/>
              </a:rPr>
              <a:t>reuse the familiar path-numbering paradigm, but prevent clipping</a:t>
            </a:r>
          </a:p>
          <a:p>
            <a:pPr lvl="2">
              <a:lnSpc>
                <a:spcPct val="120000"/>
              </a:lnSpc>
            </a:pPr>
            <a:r>
              <a:rPr lang="en-US" dirty="0">
                <a:latin typeface="Arial" panose="020B0604020202020204" pitchFamily="34" charset="0"/>
                <a:cs typeface="Arial" panose="020B0604020202020204" pitchFamily="34" charset="0"/>
              </a:rPr>
              <a:t>Original blocks are 140 km × 560 km.</a:t>
            </a:r>
          </a:p>
          <a:p>
            <a:pPr lvl="2">
              <a:lnSpc>
                <a:spcPct val="120000"/>
              </a:lnSpc>
            </a:pPr>
            <a:r>
              <a:rPr lang="en-US" dirty="0">
                <a:latin typeface="Arial" panose="020B0604020202020204" pitchFamily="34" charset="0"/>
                <a:cs typeface="Arial" panose="020B0604020202020204" pitchFamily="34" charset="0"/>
              </a:rPr>
              <a:t>New blocks are 140 km × 1120 km.</a:t>
            </a:r>
          </a:p>
        </p:txBody>
      </p:sp>
      <p:pic>
        <p:nvPicPr>
          <p:cNvPr id="6" name="Picture 5">
            <a:extLst>
              <a:ext uri="{FF2B5EF4-FFF2-40B4-BE49-F238E27FC236}">
                <a16:creationId xmlns:a16="http://schemas.microsoft.com/office/drawing/2014/main" id="{74FA8FCF-F9E9-468D-9D0A-B872E866492F}"/>
              </a:ext>
            </a:extLst>
          </p:cNvPr>
          <p:cNvPicPr>
            <a:picLocks noChangeAspect="1"/>
          </p:cNvPicPr>
          <p:nvPr/>
        </p:nvPicPr>
        <p:blipFill>
          <a:blip r:embed="rId2"/>
          <a:stretch>
            <a:fillRect/>
          </a:stretch>
        </p:blipFill>
        <p:spPr>
          <a:xfrm>
            <a:off x="8604629" y="1502976"/>
            <a:ext cx="1227709" cy="4307210"/>
          </a:xfrm>
          <a:prstGeom prst="rect">
            <a:avLst/>
          </a:prstGeom>
        </p:spPr>
      </p:pic>
      <p:pic>
        <p:nvPicPr>
          <p:cNvPr id="8" name="Picture 7">
            <a:extLst>
              <a:ext uri="{FF2B5EF4-FFF2-40B4-BE49-F238E27FC236}">
                <a16:creationId xmlns:a16="http://schemas.microsoft.com/office/drawing/2014/main" id="{5E7B690D-1F24-46F7-8421-B987D841D744}"/>
              </a:ext>
            </a:extLst>
          </p:cNvPr>
          <p:cNvPicPr>
            <a:picLocks noChangeAspect="1"/>
          </p:cNvPicPr>
          <p:nvPr/>
        </p:nvPicPr>
        <p:blipFill>
          <a:blip r:embed="rId3"/>
          <a:stretch>
            <a:fillRect/>
          </a:stretch>
        </p:blipFill>
        <p:spPr>
          <a:xfrm>
            <a:off x="7229815" y="1511568"/>
            <a:ext cx="1227709" cy="4298618"/>
          </a:xfrm>
          <a:prstGeom prst="rect">
            <a:avLst/>
          </a:prstGeom>
        </p:spPr>
      </p:pic>
      <p:pic>
        <p:nvPicPr>
          <p:cNvPr id="9" name="Picture 8">
            <a:extLst>
              <a:ext uri="{FF2B5EF4-FFF2-40B4-BE49-F238E27FC236}">
                <a16:creationId xmlns:a16="http://schemas.microsoft.com/office/drawing/2014/main" id="{A2E2A996-04DB-423E-BEA5-237F779839F2}"/>
              </a:ext>
            </a:extLst>
          </p:cNvPr>
          <p:cNvPicPr>
            <a:picLocks noChangeAspect="1"/>
          </p:cNvPicPr>
          <p:nvPr/>
        </p:nvPicPr>
        <p:blipFill>
          <a:blip r:embed="rId4"/>
          <a:stretch>
            <a:fillRect/>
          </a:stretch>
        </p:blipFill>
        <p:spPr>
          <a:xfrm>
            <a:off x="10016055" y="1509499"/>
            <a:ext cx="1830981" cy="4273644"/>
          </a:xfrm>
          <a:prstGeom prst="rect">
            <a:avLst/>
          </a:prstGeom>
        </p:spPr>
      </p:pic>
      <p:sp>
        <p:nvSpPr>
          <p:cNvPr id="10" name="TextBox 9">
            <a:extLst>
              <a:ext uri="{FF2B5EF4-FFF2-40B4-BE49-F238E27FC236}">
                <a16:creationId xmlns:a16="http://schemas.microsoft.com/office/drawing/2014/main" id="{15711F6E-EAD7-4720-90A0-AF7919C46A13}"/>
              </a:ext>
            </a:extLst>
          </p:cNvPr>
          <p:cNvSpPr txBox="1"/>
          <p:nvPr/>
        </p:nvSpPr>
        <p:spPr>
          <a:xfrm rot="16200000">
            <a:off x="4585319" y="3559728"/>
            <a:ext cx="4509861" cy="307777"/>
          </a:xfrm>
          <a:prstGeom prst="rect">
            <a:avLst/>
          </a:prstGeom>
          <a:noFill/>
        </p:spPr>
        <p:txBody>
          <a:bodyPr wrap="square" rtlCol="0">
            <a:spAutoFit/>
          </a:bodyPr>
          <a:lstStyle/>
          <a:p>
            <a:r>
              <a:rPr lang="en-US" sz="1400" dirty="0">
                <a:solidFill>
                  <a:schemeClr val="accent1"/>
                </a:solidFill>
                <a:latin typeface="Arial" panose="020B0604020202020204" pitchFamily="34" charset="0"/>
                <a:cs typeface="Arial" panose="020B0604020202020204" pitchFamily="34" charset="0"/>
              </a:rPr>
              <a:t>V24 orbit data on misaligned static SOM path </a:t>
            </a:r>
            <a:r>
              <a:rPr lang="en-US" sz="1400" dirty="0">
                <a:solidFill>
                  <a:srgbClr val="FF0000"/>
                </a:solidFill>
                <a:latin typeface="Arial" panose="020B0604020202020204" pitchFamily="34" charset="0"/>
                <a:cs typeface="Arial" panose="020B0604020202020204" pitchFamily="34" charset="0"/>
              </a:rPr>
              <a:t>(clipped)</a:t>
            </a:r>
          </a:p>
        </p:txBody>
      </p:sp>
      <p:sp>
        <p:nvSpPr>
          <p:cNvPr id="11" name="TextBox 10">
            <a:extLst>
              <a:ext uri="{FF2B5EF4-FFF2-40B4-BE49-F238E27FC236}">
                <a16:creationId xmlns:a16="http://schemas.microsoft.com/office/drawing/2014/main" id="{F67C4274-F50E-4920-8CBC-56731DDC82B3}"/>
              </a:ext>
            </a:extLst>
          </p:cNvPr>
          <p:cNvSpPr txBox="1"/>
          <p:nvPr/>
        </p:nvSpPr>
        <p:spPr>
          <a:xfrm rot="16200000">
            <a:off x="6357990" y="3457213"/>
            <a:ext cx="4199069" cy="307777"/>
          </a:xfrm>
          <a:prstGeom prst="rect">
            <a:avLst/>
          </a:prstGeom>
          <a:noFill/>
        </p:spPr>
        <p:txBody>
          <a:bodyPr wrap="square" rtlCol="0">
            <a:spAutoFit/>
          </a:bodyPr>
          <a:lstStyle/>
          <a:p>
            <a:r>
              <a:rPr lang="en-US" sz="1400" dirty="0">
                <a:solidFill>
                  <a:schemeClr val="accent1"/>
                </a:solidFill>
                <a:latin typeface="Arial" panose="020B0604020202020204" pitchFamily="34" charset="0"/>
                <a:cs typeface="Arial" panose="020B0604020202020204" pitchFamily="34" charset="0"/>
              </a:rPr>
              <a:t>V30 orbit data on dynamically fitted SOM path</a:t>
            </a:r>
          </a:p>
        </p:txBody>
      </p:sp>
      <p:sp>
        <p:nvSpPr>
          <p:cNvPr id="12" name="TextBox 11">
            <a:extLst>
              <a:ext uri="{FF2B5EF4-FFF2-40B4-BE49-F238E27FC236}">
                <a16:creationId xmlns:a16="http://schemas.microsoft.com/office/drawing/2014/main" id="{FB871CE5-4B2B-4085-A1B6-0D79B536526A}"/>
              </a:ext>
            </a:extLst>
          </p:cNvPr>
          <p:cNvSpPr txBox="1"/>
          <p:nvPr/>
        </p:nvSpPr>
        <p:spPr>
          <a:xfrm rot="16200000">
            <a:off x="7769284" y="3452918"/>
            <a:ext cx="4207661" cy="307777"/>
          </a:xfrm>
          <a:prstGeom prst="rect">
            <a:avLst/>
          </a:prstGeom>
          <a:noFill/>
        </p:spPr>
        <p:txBody>
          <a:bodyPr wrap="square" rtlCol="0">
            <a:spAutoFit/>
          </a:bodyPr>
          <a:lstStyle/>
          <a:p>
            <a:r>
              <a:rPr lang="en-US" sz="1400" dirty="0">
                <a:solidFill>
                  <a:schemeClr val="accent1"/>
                </a:solidFill>
                <a:latin typeface="Arial" panose="020B0604020202020204" pitchFamily="34" charset="0"/>
                <a:cs typeface="Arial" panose="020B0604020202020204" pitchFamily="34" charset="0"/>
              </a:rPr>
              <a:t>V30 orbit data on static SOM path with wide blocks </a:t>
            </a:r>
            <a:endParaRPr lang="en-US" sz="1600" dirty="0">
              <a:solidFill>
                <a:schemeClr val="accent1"/>
              </a:solidFill>
              <a:latin typeface="Arial" panose="020B0604020202020204" pitchFamily="34" charset="0"/>
              <a:cs typeface="Arial" panose="020B0604020202020204" pitchFamily="34" charset="0"/>
            </a:endParaRPr>
          </a:p>
        </p:txBody>
      </p:sp>
      <p:cxnSp>
        <p:nvCxnSpPr>
          <p:cNvPr id="16" name="Connector: Curved 15">
            <a:extLst>
              <a:ext uri="{FF2B5EF4-FFF2-40B4-BE49-F238E27FC236}">
                <a16:creationId xmlns:a16="http://schemas.microsoft.com/office/drawing/2014/main" id="{53CC94F0-D4D6-4E51-8F5E-11020AE22A14}"/>
              </a:ext>
            </a:extLst>
          </p:cNvPr>
          <p:cNvCxnSpPr>
            <a:cxnSpLocks/>
          </p:cNvCxnSpPr>
          <p:nvPr/>
        </p:nvCxnSpPr>
        <p:spPr>
          <a:xfrm flipV="1">
            <a:off x="7042551" y="1613116"/>
            <a:ext cx="1265059" cy="226881"/>
          </a:xfrm>
          <a:prstGeom prst="curvedConnector3">
            <a:avLst>
              <a:gd name="adj1" fmla="val 1088"/>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Slide Number Placeholder 2">
            <a:extLst>
              <a:ext uri="{FF2B5EF4-FFF2-40B4-BE49-F238E27FC236}">
                <a16:creationId xmlns:a16="http://schemas.microsoft.com/office/drawing/2014/main" id="{C83C8FB1-7E44-8605-387E-BFEE037E1A76}"/>
              </a:ext>
            </a:extLst>
          </p:cNvPr>
          <p:cNvSpPr txBox="1">
            <a:spLocks/>
          </p:cNvSpPr>
          <p:nvPr/>
        </p:nvSpPr>
        <p:spPr>
          <a:xfrm>
            <a:off x="11335407" y="6232256"/>
            <a:ext cx="570186" cy="338554"/>
          </a:xfrm>
          <a:prstGeom prst="rect">
            <a:avLst/>
          </a:prstGeom>
          <a:solidFill>
            <a:schemeClr val="bg2"/>
          </a:solidFill>
        </p:spPr>
        <p:txBody>
          <a:bodyPr vert="horz" lIns="91440" tIns="45720" rIns="91440" bIns="4572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0C94032-CD4C-4C25-B0C2-CEC720522D92}" type="slidenum">
              <a:rPr lang="en-US" sz="1600" smtClean="0">
                <a:solidFill>
                  <a:schemeClr val="tx1"/>
                </a:solidFill>
                <a:latin typeface="Arial" panose="020B0604020202020204" pitchFamily="34" charset="0"/>
                <a:cs typeface="Arial" panose="020B0604020202020204" pitchFamily="34" charset="0"/>
              </a:rPr>
              <a:pPr algn="ctr"/>
              <a:t>5</a:t>
            </a:fld>
            <a:endParaRPr lang="en-US"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6543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0629C7FD-CA8F-2BF9-C5E8-B1376C0B06A1}"/>
              </a:ext>
            </a:extLst>
          </p:cNvPr>
          <p:cNvSpPr txBox="1">
            <a:spLocks/>
          </p:cNvSpPr>
          <p:nvPr/>
        </p:nvSpPr>
        <p:spPr>
          <a:xfrm>
            <a:off x="11335407" y="6232256"/>
            <a:ext cx="570186" cy="338554"/>
          </a:xfrm>
          <a:prstGeom prst="rect">
            <a:avLst/>
          </a:prstGeom>
          <a:solidFill>
            <a:schemeClr val="bg2"/>
          </a:solidFill>
        </p:spPr>
        <p:txBody>
          <a:bodyPr vert="horz" lIns="91440" tIns="45720" rIns="91440" bIns="4572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0C94032-CD4C-4C25-B0C2-CEC720522D92}" type="slidenum">
              <a:rPr lang="en-US" sz="1600" smtClean="0">
                <a:solidFill>
                  <a:schemeClr val="tx1"/>
                </a:solidFill>
                <a:latin typeface="Arial" panose="020B0604020202020204" pitchFamily="34" charset="0"/>
                <a:cs typeface="Arial" panose="020B0604020202020204" pitchFamily="34" charset="0"/>
              </a:rPr>
              <a:pPr algn="ctr"/>
              <a:t>6</a:t>
            </a:fld>
            <a:endParaRPr lang="en-US" sz="1600" dirty="0">
              <a:solidFill>
                <a:schemeClr val="tx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25022756-263C-8936-E3ED-1AD673FB958C}"/>
              </a:ext>
            </a:extLst>
          </p:cNvPr>
          <p:cNvSpPr txBox="1">
            <a:spLocks/>
          </p:cNvSpPr>
          <p:nvPr/>
        </p:nvSpPr>
        <p:spPr>
          <a:xfrm>
            <a:off x="581464" y="186686"/>
            <a:ext cx="10772336" cy="7672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chemeClr val="accent1"/>
                </a:solidFill>
                <a:latin typeface="Arial" panose="020B0604020202020204" pitchFamily="34" charset="0"/>
                <a:cs typeface="Arial" panose="020B0604020202020204" pitchFamily="34" charset="0"/>
              </a:rPr>
              <a:t>Impacts of change in orbit altitude on MISR data </a:t>
            </a:r>
          </a:p>
        </p:txBody>
      </p:sp>
      <p:sp>
        <p:nvSpPr>
          <p:cNvPr id="9" name="Content Placeholder 3">
            <a:extLst>
              <a:ext uri="{FF2B5EF4-FFF2-40B4-BE49-F238E27FC236}">
                <a16:creationId xmlns:a16="http://schemas.microsoft.com/office/drawing/2014/main" id="{79F60349-96E5-F713-ECF4-E4225C1CF220}"/>
              </a:ext>
            </a:extLst>
          </p:cNvPr>
          <p:cNvSpPr txBox="1">
            <a:spLocks noGrp="1"/>
          </p:cNvSpPr>
          <p:nvPr>
            <p:ph idx="1"/>
          </p:nvPr>
        </p:nvSpPr>
        <p:spPr>
          <a:xfrm>
            <a:off x="640666" y="1208835"/>
            <a:ext cx="10910668" cy="2581817"/>
          </a:xfrm>
          <a:prstGeom prst="rect">
            <a:avLst/>
          </a:prstGeom>
          <a:solidFill>
            <a:schemeClr val="accent6">
              <a:lumMod val="20000"/>
              <a:lumOff val="80000"/>
            </a:schemeClr>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800"/>
              </a:spcAft>
              <a:buNone/>
            </a:pPr>
            <a:r>
              <a:rPr lang="en-US" sz="2400" dirty="0">
                <a:latin typeface="Arial" panose="020B0604020202020204" pitchFamily="34" charset="0"/>
                <a:cs typeface="Arial" panose="020B0604020202020204" pitchFamily="34" charset="0"/>
              </a:rPr>
              <a:t>The lower orbit has negligible or minor impact on:</a:t>
            </a:r>
          </a:p>
          <a:p>
            <a:pPr lvl="1">
              <a:lnSpc>
                <a:spcPct val="100000"/>
              </a:lnSpc>
              <a:spcBef>
                <a:spcPts val="0"/>
              </a:spcBef>
              <a:spcAft>
                <a:spcPts val="1200"/>
              </a:spcAft>
              <a:buFont typeface="Courier New" panose="02070309020205020404" pitchFamily="49" charset="0"/>
              <a:buChar char="o"/>
            </a:pPr>
            <a:r>
              <a:rPr lang="en-US" dirty="0">
                <a:latin typeface="Arial" panose="020B0604020202020204" pitchFamily="34" charset="0"/>
                <a:cs typeface="Arial" panose="020B0604020202020204" pitchFamily="34" charset="0"/>
              </a:rPr>
              <a:t>The 275 m map-projected spatial grid (data are resampled to this grid)</a:t>
            </a:r>
          </a:p>
          <a:p>
            <a:pPr lvl="1">
              <a:lnSpc>
                <a:spcPct val="100000"/>
              </a:lnSpc>
              <a:spcBef>
                <a:spcPts val="0"/>
              </a:spcBef>
              <a:spcAft>
                <a:spcPts val="1200"/>
              </a:spcAft>
              <a:buFont typeface="Courier New" panose="02070309020205020404" pitchFamily="49" charset="0"/>
              <a:buChar char="o"/>
            </a:pPr>
            <a:r>
              <a:rPr lang="en-US" dirty="0">
                <a:latin typeface="Arial" panose="020B0604020202020204" pitchFamily="34" charset="0"/>
                <a:cs typeface="Arial" panose="020B0604020202020204" pitchFamily="34" charset="0"/>
              </a:rPr>
              <a:t>The imaged swath width, which narrows by &lt;1%</a:t>
            </a:r>
          </a:p>
          <a:p>
            <a:pPr lvl="1">
              <a:lnSpc>
                <a:spcPct val="100000"/>
              </a:lnSpc>
              <a:spcBef>
                <a:spcPts val="0"/>
              </a:spcBef>
              <a:spcAft>
                <a:spcPts val="1200"/>
              </a:spcAft>
              <a:buFont typeface="Courier New" panose="02070309020205020404" pitchFamily="49" charset="0"/>
              <a:buChar char="o"/>
            </a:pPr>
            <a:r>
              <a:rPr lang="en-US" dirty="0">
                <a:latin typeface="Arial" panose="020B0604020202020204" pitchFamily="34" charset="0"/>
                <a:cs typeface="Arial" panose="020B0604020202020204" pitchFamily="34" charset="0"/>
              </a:rPr>
              <a:t>View zenith angles; these are handled in the data processing algorithms</a:t>
            </a:r>
          </a:p>
          <a:p>
            <a:pPr lvl="1">
              <a:lnSpc>
                <a:spcPct val="100000"/>
              </a:lnSpc>
              <a:spcBef>
                <a:spcPts val="0"/>
              </a:spcBef>
              <a:buFont typeface="Courier New" panose="02070309020205020404" pitchFamily="49" charset="0"/>
              <a:buChar char="o"/>
            </a:pPr>
            <a:r>
              <a:rPr lang="en-US" dirty="0">
                <a:latin typeface="Arial" panose="020B0604020202020204" pitchFamily="34" charset="0"/>
                <a:cs typeface="Arial" panose="020B0604020202020204" pitchFamily="34" charset="0"/>
              </a:rPr>
              <a:t>Product quality</a:t>
            </a:r>
          </a:p>
        </p:txBody>
      </p:sp>
    </p:spTree>
    <p:extLst>
      <p:ext uri="{BB962C8B-B14F-4D97-AF65-F5344CB8AC3E}">
        <p14:creationId xmlns:p14="http://schemas.microsoft.com/office/powerpoint/2010/main" val="1002592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0629C7FD-CA8F-2BF9-C5E8-B1376C0B06A1}"/>
              </a:ext>
            </a:extLst>
          </p:cNvPr>
          <p:cNvSpPr txBox="1">
            <a:spLocks/>
          </p:cNvSpPr>
          <p:nvPr/>
        </p:nvSpPr>
        <p:spPr>
          <a:xfrm>
            <a:off x="11335407" y="6232256"/>
            <a:ext cx="570186" cy="338554"/>
          </a:xfrm>
          <a:prstGeom prst="rect">
            <a:avLst/>
          </a:prstGeom>
          <a:solidFill>
            <a:schemeClr val="bg2"/>
          </a:solidFill>
        </p:spPr>
        <p:txBody>
          <a:bodyPr vert="horz" lIns="91440" tIns="45720" rIns="91440" bIns="4572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0C94032-CD4C-4C25-B0C2-CEC720522D92}" type="slidenum">
              <a:rPr lang="en-US" sz="1600" smtClean="0">
                <a:solidFill>
                  <a:schemeClr val="tx1"/>
                </a:solidFill>
                <a:latin typeface="Arial" panose="020B0604020202020204" pitchFamily="34" charset="0"/>
                <a:cs typeface="Arial" panose="020B0604020202020204" pitchFamily="34" charset="0"/>
              </a:rPr>
              <a:pPr algn="ctr"/>
              <a:t>7</a:t>
            </a:fld>
            <a:endParaRPr lang="en-US" sz="1600" dirty="0">
              <a:solidFill>
                <a:schemeClr val="tx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97395E8E-9A66-7C96-5776-03F5B66E2257}"/>
              </a:ext>
            </a:extLst>
          </p:cNvPr>
          <p:cNvSpPr txBox="1">
            <a:spLocks/>
          </p:cNvSpPr>
          <p:nvPr/>
        </p:nvSpPr>
        <p:spPr>
          <a:xfrm>
            <a:off x="34249" y="102462"/>
            <a:ext cx="12077700" cy="10131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chemeClr val="accent1"/>
                </a:solidFill>
                <a:latin typeface="Arial" panose="020B0604020202020204" pitchFamily="34" charset="0"/>
                <a:cs typeface="Arial" panose="020B0604020202020204" pitchFamily="34" charset="0"/>
              </a:rPr>
              <a:t>Comparison of pre- and post-maneuver </a:t>
            </a:r>
          </a:p>
          <a:p>
            <a:pPr algn="ctr"/>
            <a:r>
              <a:rPr lang="en-US" sz="3600" dirty="0">
                <a:solidFill>
                  <a:schemeClr val="accent1"/>
                </a:solidFill>
                <a:latin typeface="Arial" panose="020B0604020202020204" pitchFamily="34" charset="0"/>
                <a:cs typeface="Arial" panose="020B0604020202020204" pitchFamily="34" charset="0"/>
              </a:rPr>
              <a:t>L1 data production algorithms</a:t>
            </a:r>
          </a:p>
        </p:txBody>
      </p:sp>
      <p:sp>
        <p:nvSpPr>
          <p:cNvPr id="13" name="TextBox 12">
            <a:extLst>
              <a:ext uri="{FF2B5EF4-FFF2-40B4-BE49-F238E27FC236}">
                <a16:creationId xmlns:a16="http://schemas.microsoft.com/office/drawing/2014/main" id="{8890306B-4030-C123-47E5-D26FBD719CAA}"/>
              </a:ext>
            </a:extLst>
          </p:cNvPr>
          <p:cNvSpPr txBox="1"/>
          <p:nvPr/>
        </p:nvSpPr>
        <p:spPr>
          <a:xfrm>
            <a:off x="1772742" y="6014695"/>
            <a:ext cx="7164397" cy="707886"/>
          </a:xfrm>
          <a:prstGeom prst="rect">
            <a:avLst/>
          </a:prstGeom>
          <a:noFill/>
        </p:spPr>
        <p:txBody>
          <a:bodyPr wrap="none" rtlCol="0">
            <a:spAutoFit/>
          </a:bodyPr>
          <a:lstStyle/>
          <a:p>
            <a:pPr algn="ctr"/>
            <a:r>
              <a:rPr lang="en-US" sz="2000" dirty="0">
                <a:latin typeface="Arial" panose="020B0604020202020204" pitchFamily="34" charset="0"/>
                <a:cs typeface="Arial" panose="020B0604020202020204" pitchFamily="34" charset="0"/>
              </a:rPr>
              <a:t>Post-maneuver orbit 121418 (October 16, 2022). </a:t>
            </a:r>
          </a:p>
          <a:p>
            <a:pPr algn="ctr"/>
            <a:r>
              <a:rPr lang="en-US" sz="2000" dirty="0">
                <a:latin typeface="Arial" panose="020B0604020202020204" pitchFamily="34" charset="0"/>
                <a:cs typeface="Arial" panose="020B0604020202020204" pitchFamily="34" charset="0"/>
              </a:rPr>
              <a:t>Data were processed through the software pipeline at ASDC. </a:t>
            </a:r>
          </a:p>
        </p:txBody>
      </p:sp>
      <p:sp>
        <p:nvSpPr>
          <p:cNvPr id="11" name="TextBox 4">
            <a:extLst>
              <a:ext uri="{FF2B5EF4-FFF2-40B4-BE49-F238E27FC236}">
                <a16:creationId xmlns:a16="http://schemas.microsoft.com/office/drawing/2014/main" id="{6843A3D9-A17F-DAB8-2833-1EEC6396F190}"/>
              </a:ext>
            </a:extLst>
          </p:cNvPr>
          <p:cNvSpPr txBox="1">
            <a:spLocks noChangeArrowheads="1"/>
          </p:cNvSpPr>
          <p:nvPr/>
        </p:nvSpPr>
        <p:spPr bwMode="auto">
          <a:xfrm>
            <a:off x="4022872" y="2032891"/>
            <a:ext cx="2194480" cy="23698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Aft>
                <a:spcPts val="600"/>
              </a:spcAft>
            </a:pPr>
            <a:r>
              <a:rPr lang="en-US" altLang="en-US" sz="1600" dirty="0">
                <a:latin typeface="Arial" panose="020B0604020202020204" pitchFamily="34" charset="0"/>
                <a:cs typeface="Arial" panose="020B0604020202020204" pitchFamily="34" charset="0"/>
              </a:rPr>
              <a:t>Original algorithm</a:t>
            </a:r>
          </a:p>
          <a:p>
            <a:pPr marL="342900" indent="-342900">
              <a:spcAft>
                <a:spcPts val="600"/>
              </a:spcAft>
              <a:buFont typeface="Courier New" panose="02070309020205020404" pitchFamily="49" charset="0"/>
              <a:buChar char="o"/>
            </a:pPr>
            <a:r>
              <a:rPr lang="en-US" altLang="en-US" sz="1400" dirty="0">
                <a:latin typeface="Arial" panose="020B0604020202020204" pitchFamily="34" charset="0"/>
                <a:cs typeface="Arial" panose="020B0604020202020204" pitchFamily="34" charset="0"/>
              </a:rPr>
              <a:t>Mapped to WRS-2 path 111 for this orbit</a:t>
            </a:r>
          </a:p>
          <a:p>
            <a:pPr marL="342900" indent="-342900">
              <a:spcAft>
                <a:spcPts val="600"/>
              </a:spcAft>
              <a:buFont typeface="Courier New" panose="02070309020205020404" pitchFamily="49" charset="0"/>
              <a:buChar char="o"/>
            </a:pPr>
            <a:r>
              <a:rPr lang="en-US" altLang="en-US" sz="1400" dirty="0">
                <a:latin typeface="Arial" panose="020B0604020202020204" pitchFamily="34" charset="0"/>
                <a:cs typeface="Arial" panose="020B0604020202020204" pitchFamily="34" charset="0"/>
              </a:rPr>
              <a:t>Data are shifted from the Terra track</a:t>
            </a:r>
          </a:p>
          <a:p>
            <a:pPr marL="342900" indent="-342900">
              <a:spcAft>
                <a:spcPts val="600"/>
              </a:spcAft>
              <a:buFont typeface="Courier New" panose="02070309020205020404" pitchFamily="49" charset="0"/>
              <a:buChar char="o"/>
            </a:pPr>
            <a:r>
              <a:rPr lang="en-US" altLang="en-US" sz="1400" dirty="0">
                <a:latin typeface="Arial" panose="020B0604020202020204" pitchFamily="34" charset="0"/>
                <a:cs typeface="Arial" panose="020B0604020202020204" pitchFamily="34" charset="0"/>
              </a:rPr>
              <a:t>Geolocation accuracy reduced</a:t>
            </a:r>
          </a:p>
          <a:p>
            <a:pPr marL="342900" indent="-342900">
              <a:spcAft>
                <a:spcPts val="600"/>
              </a:spcAft>
              <a:buFont typeface="Courier New" panose="02070309020205020404" pitchFamily="49" charset="0"/>
              <a:buChar char="o"/>
            </a:pPr>
            <a:r>
              <a:rPr lang="en-US" altLang="en-US" sz="1400" dirty="0">
                <a:latin typeface="Arial" panose="020B0604020202020204" pitchFamily="34" charset="0"/>
                <a:cs typeface="Arial" panose="020B0604020202020204" pitchFamily="34" charset="0"/>
              </a:rPr>
              <a:t>Data truncated at edge of FOV</a:t>
            </a:r>
          </a:p>
        </p:txBody>
      </p:sp>
      <p:pic>
        <p:nvPicPr>
          <p:cNvPr id="14" name="Picture 13">
            <a:extLst>
              <a:ext uri="{FF2B5EF4-FFF2-40B4-BE49-F238E27FC236}">
                <a16:creationId xmlns:a16="http://schemas.microsoft.com/office/drawing/2014/main" id="{8BAF3D8B-8C03-B01C-FC5E-52DEC702860F}"/>
              </a:ext>
            </a:extLst>
          </p:cNvPr>
          <p:cNvPicPr>
            <a:picLocks noChangeAspect="1"/>
          </p:cNvPicPr>
          <p:nvPr/>
        </p:nvPicPr>
        <p:blipFill>
          <a:blip r:embed="rId2"/>
          <a:stretch>
            <a:fillRect/>
          </a:stretch>
        </p:blipFill>
        <p:spPr>
          <a:xfrm>
            <a:off x="437831" y="1161022"/>
            <a:ext cx="3566160" cy="4819793"/>
          </a:xfrm>
          <a:prstGeom prst="rect">
            <a:avLst/>
          </a:prstGeom>
        </p:spPr>
      </p:pic>
      <p:pic>
        <p:nvPicPr>
          <p:cNvPr id="16" name="Picture 15">
            <a:extLst>
              <a:ext uri="{FF2B5EF4-FFF2-40B4-BE49-F238E27FC236}">
                <a16:creationId xmlns:a16="http://schemas.microsoft.com/office/drawing/2014/main" id="{AB7B9F10-FAA4-79F6-D33A-BFAB256BAF57}"/>
              </a:ext>
            </a:extLst>
          </p:cNvPr>
          <p:cNvPicPr>
            <a:picLocks noChangeAspect="1"/>
          </p:cNvPicPr>
          <p:nvPr/>
        </p:nvPicPr>
        <p:blipFill>
          <a:blip r:embed="rId3"/>
          <a:stretch>
            <a:fillRect/>
          </a:stretch>
        </p:blipFill>
        <p:spPr>
          <a:xfrm>
            <a:off x="6217352" y="1161022"/>
            <a:ext cx="3566160" cy="4819793"/>
          </a:xfrm>
          <a:prstGeom prst="rect">
            <a:avLst/>
          </a:prstGeom>
        </p:spPr>
      </p:pic>
      <p:sp>
        <p:nvSpPr>
          <p:cNvPr id="18" name="TextBox 4">
            <a:extLst>
              <a:ext uri="{FF2B5EF4-FFF2-40B4-BE49-F238E27FC236}">
                <a16:creationId xmlns:a16="http://schemas.microsoft.com/office/drawing/2014/main" id="{7354AE0C-F103-66F1-3EEA-04995BA301F9}"/>
              </a:ext>
            </a:extLst>
          </p:cNvPr>
          <p:cNvSpPr txBox="1">
            <a:spLocks noChangeArrowheads="1"/>
          </p:cNvSpPr>
          <p:nvPr/>
        </p:nvSpPr>
        <p:spPr bwMode="auto">
          <a:xfrm>
            <a:off x="9798889" y="2032891"/>
            <a:ext cx="2248512" cy="280076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Aft>
                <a:spcPts val="600"/>
              </a:spcAft>
            </a:pPr>
            <a:r>
              <a:rPr lang="en-US" altLang="en-US" sz="1600" dirty="0">
                <a:latin typeface="Arial" panose="020B0604020202020204" pitchFamily="34" charset="0"/>
                <a:cs typeface="Arial" panose="020B0604020202020204" pitchFamily="34" charset="0"/>
              </a:rPr>
              <a:t>New algorithm</a:t>
            </a:r>
          </a:p>
          <a:p>
            <a:pPr marL="342900" indent="-342900">
              <a:spcAft>
                <a:spcPts val="600"/>
              </a:spcAft>
              <a:buFont typeface="Courier New" panose="02070309020205020404" pitchFamily="49" charset="0"/>
              <a:buChar char="o"/>
            </a:pPr>
            <a:r>
              <a:rPr lang="en-US" altLang="en-US" sz="1400" dirty="0">
                <a:latin typeface="Arial" panose="020B0604020202020204" pitchFamily="34" charset="0"/>
                <a:cs typeface="Arial" panose="020B0604020202020204" pitchFamily="34" charset="0"/>
              </a:rPr>
              <a:t>Dynamically mapped and presented in wide-swath WRS-2 path 110 for this orbit</a:t>
            </a:r>
          </a:p>
          <a:p>
            <a:pPr marL="342900" indent="-342900">
              <a:spcAft>
                <a:spcPts val="600"/>
              </a:spcAft>
              <a:buFont typeface="Courier New" panose="02070309020205020404" pitchFamily="49" charset="0"/>
              <a:buChar char="o"/>
            </a:pPr>
            <a:r>
              <a:rPr lang="en-US" altLang="en-US" sz="1400" dirty="0">
                <a:latin typeface="Arial" panose="020B0604020202020204" pitchFamily="34" charset="0"/>
                <a:cs typeface="Arial" panose="020B0604020202020204" pitchFamily="34" charset="0"/>
              </a:rPr>
              <a:t>Data are centered on the Terra track</a:t>
            </a:r>
          </a:p>
          <a:p>
            <a:pPr marL="342900" indent="-342900">
              <a:spcAft>
                <a:spcPts val="600"/>
              </a:spcAft>
              <a:buFont typeface="Courier New" panose="02070309020205020404" pitchFamily="49" charset="0"/>
              <a:buChar char="o"/>
            </a:pPr>
            <a:r>
              <a:rPr lang="en-US" altLang="en-US" sz="1400" dirty="0">
                <a:latin typeface="Arial" panose="020B0604020202020204" pitchFamily="34" charset="0"/>
                <a:cs typeface="Arial" panose="020B0604020202020204" pitchFamily="34" charset="0"/>
              </a:rPr>
              <a:t>Geolocation accuracy maintained</a:t>
            </a:r>
          </a:p>
          <a:p>
            <a:pPr marL="342900" indent="-342900">
              <a:spcAft>
                <a:spcPts val="600"/>
              </a:spcAft>
              <a:buFont typeface="Courier New" panose="02070309020205020404" pitchFamily="49" charset="0"/>
              <a:buChar char="o"/>
            </a:pPr>
            <a:r>
              <a:rPr lang="en-US" altLang="en-US" sz="1400" dirty="0">
                <a:latin typeface="Arial" panose="020B0604020202020204" pitchFamily="34" charset="0"/>
                <a:cs typeface="Arial" panose="020B0604020202020204" pitchFamily="34" charset="0"/>
              </a:rPr>
              <a:t>Data preserved at edge of FOV</a:t>
            </a:r>
          </a:p>
        </p:txBody>
      </p:sp>
      <p:sp>
        <p:nvSpPr>
          <p:cNvPr id="19" name="Left Arrow 18">
            <a:extLst>
              <a:ext uri="{FF2B5EF4-FFF2-40B4-BE49-F238E27FC236}">
                <a16:creationId xmlns:a16="http://schemas.microsoft.com/office/drawing/2014/main" id="{9E4A7DF6-EDC8-D18A-7EA6-5A358D41D650}"/>
              </a:ext>
            </a:extLst>
          </p:cNvPr>
          <p:cNvSpPr/>
          <p:nvPr/>
        </p:nvSpPr>
        <p:spPr>
          <a:xfrm>
            <a:off x="3648990" y="3307868"/>
            <a:ext cx="355001" cy="448056"/>
          </a:xfrm>
          <a:prstGeom prst="lef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 Arrow 19">
            <a:extLst>
              <a:ext uri="{FF2B5EF4-FFF2-40B4-BE49-F238E27FC236}">
                <a16:creationId xmlns:a16="http://schemas.microsoft.com/office/drawing/2014/main" id="{377B1F97-3799-4175-9ACE-2F20A326B769}"/>
              </a:ext>
            </a:extLst>
          </p:cNvPr>
          <p:cNvSpPr/>
          <p:nvPr/>
        </p:nvSpPr>
        <p:spPr>
          <a:xfrm>
            <a:off x="9435673" y="3216428"/>
            <a:ext cx="355001" cy="448056"/>
          </a:xfrm>
          <a:prstGeom prst="lef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1551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3219B5-5ED4-7ED1-3688-CB5D63AD071E}"/>
              </a:ext>
            </a:extLst>
          </p:cNvPr>
          <p:cNvPicPr>
            <a:picLocks noChangeAspect="1"/>
          </p:cNvPicPr>
          <p:nvPr/>
        </p:nvPicPr>
        <p:blipFill>
          <a:blip r:embed="rId2"/>
          <a:stretch>
            <a:fillRect/>
          </a:stretch>
        </p:blipFill>
        <p:spPr>
          <a:xfrm>
            <a:off x="1518311" y="770769"/>
            <a:ext cx="9144000" cy="4572000"/>
          </a:xfrm>
          <a:prstGeom prst="rect">
            <a:avLst/>
          </a:prstGeom>
        </p:spPr>
      </p:pic>
      <p:sp>
        <p:nvSpPr>
          <p:cNvPr id="6" name="TextBox 4">
            <a:extLst>
              <a:ext uri="{FF2B5EF4-FFF2-40B4-BE49-F238E27FC236}">
                <a16:creationId xmlns:a16="http://schemas.microsoft.com/office/drawing/2014/main" id="{48658C3E-F45E-3B4F-6BFA-1602541E6D41}"/>
              </a:ext>
            </a:extLst>
          </p:cNvPr>
          <p:cNvSpPr txBox="1">
            <a:spLocks noChangeArrowheads="1"/>
          </p:cNvSpPr>
          <p:nvPr/>
        </p:nvSpPr>
        <p:spPr bwMode="auto">
          <a:xfrm>
            <a:off x="1095153" y="85185"/>
            <a:ext cx="97287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2800" dirty="0">
                <a:solidFill>
                  <a:schemeClr val="accent1"/>
                </a:solidFill>
                <a:latin typeface="Arial" panose="020B0604020202020204" pitchFamily="34" charset="0"/>
                <a:cs typeface="Arial" panose="020B0604020202020204" pitchFamily="34" charset="0"/>
              </a:rPr>
              <a:t>Original MISR DEM Source</a:t>
            </a:r>
          </a:p>
        </p:txBody>
      </p:sp>
      <p:sp>
        <p:nvSpPr>
          <p:cNvPr id="7" name="TextBox 6">
            <a:extLst>
              <a:ext uri="{FF2B5EF4-FFF2-40B4-BE49-F238E27FC236}">
                <a16:creationId xmlns:a16="http://schemas.microsoft.com/office/drawing/2014/main" id="{402955A6-A54E-1B08-FEEE-D0B2FB179BA8}"/>
              </a:ext>
            </a:extLst>
          </p:cNvPr>
          <p:cNvSpPr txBox="1"/>
          <p:nvPr/>
        </p:nvSpPr>
        <p:spPr>
          <a:xfrm>
            <a:off x="2275863" y="5473337"/>
            <a:ext cx="3528509" cy="1200329"/>
          </a:xfrm>
          <a:prstGeom prst="rect">
            <a:avLst/>
          </a:prstGeom>
          <a:noFill/>
          <a:ln>
            <a:solidFill>
              <a:schemeClr val="tx1"/>
            </a:solidFill>
          </a:ln>
        </p:spPr>
        <p:txBody>
          <a:bodyPr wrap="square" rtlCol="0">
            <a:spAutoFit/>
          </a:bodyPr>
          <a:lstStyle/>
          <a:p>
            <a:r>
              <a:rPr lang="en-US" sz="1200" dirty="0">
                <a:latin typeface="Helvetica" pitchFamily="2" charset="0"/>
              </a:rPr>
              <a:t>Code 1 – DTED1 HE: 16m RMS</a:t>
            </a:r>
          </a:p>
          <a:p>
            <a:r>
              <a:rPr lang="en-US" sz="1200" dirty="0">
                <a:latin typeface="Helvetica" pitchFamily="2" charset="0"/>
              </a:rPr>
              <a:t>Code 2 – DTED1 HE: 20m RMS</a:t>
            </a:r>
          </a:p>
          <a:p>
            <a:r>
              <a:rPr lang="en-US" sz="1200" dirty="0">
                <a:latin typeface="Helvetica" pitchFamily="2" charset="0"/>
              </a:rPr>
              <a:t>Code 3 – DTED1 HE: 54m RMS</a:t>
            </a:r>
          </a:p>
          <a:p>
            <a:r>
              <a:rPr lang="en-US" sz="1200" dirty="0">
                <a:latin typeface="Helvetica" pitchFamily="2" charset="0"/>
              </a:rPr>
              <a:t>Code 4 – DTED1 HE: 76m RMS</a:t>
            </a:r>
          </a:p>
          <a:p>
            <a:r>
              <a:rPr lang="en-US" sz="1200" dirty="0">
                <a:latin typeface="Helvetica" pitchFamily="2" charset="0"/>
              </a:rPr>
              <a:t>Code 5 – DTED1 HE: 70m RMS</a:t>
            </a:r>
          </a:p>
          <a:p>
            <a:r>
              <a:rPr lang="en-US" sz="1200" dirty="0">
                <a:latin typeface="Helvetica" pitchFamily="2" charset="0"/>
              </a:rPr>
              <a:t>Code 6 – DTED1 HE: 80m RMS</a:t>
            </a:r>
          </a:p>
        </p:txBody>
      </p:sp>
      <p:sp>
        <p:nvSpPr>
          <p:cNvPr id="8" name="TextBox 7">
            <a:extLst>
              <a:ext uri="{FF2B5EF4-FFF2-40B4-BE49-F238E27FC236}">
                <a16:creationId xmlns:a16="http://schemas.microsoft.com/office/drawing/2014/main" id="{DB51CEFA-B918-C43A-5529-B7EAB6DF4595}"/>
              </a:ext>
            </a:extLst>
          </p:cNvPr>
          <p:cNvSpPr txBox="1"/>
          <p:nvPr/>
        </p:nvSpPr>
        <p:spPr>
          <a:xfrm>
            <a:off x="6251920" y="5473338"/>
            <a:ext cx="3664219" cy="1200329"/>
          </a:xfrm>
          <a:prstGeom prst="rect">
            <a:avLst/>
          </a:prstGeom>
          <a:noFill/>
          <a:ln>
            <a:solidFill>
              <a:schemeClr val="tx1"/>
            </a:solidFill>
          </a:ln>
        </p:spPr>
        <p:txBody>
          <a:bodyPr wrap="square" rtlCol="0">
            <a:spAutoFit/>
          </a:bodyPr>
          <a:lstStyle/>
          <a:p>
            <a:r>
              <a:rPr lang="en-US" sz="1200" dirty="0">
                <a:latin typeface="Helvetica" pitchFamily="2" charset="0"/>
              </a:rPr>
              <a:t>Code 7, 8, 11-14 – DCW             HE: 71m RMS</a:t>
            </a:r>
          </a:p>
          <a:p>
            <a:r>
              <a:rPr lang="en-US" sz="1200" dirty="0">
                <a:latin typeface="Helvetica" pitchFamily="2" charset="0"/>
              </a:rPr>
              <a:t>Code 9 – Australia/New Zealand HE: 104m RMS </a:t>
            </a:r>
          </a:p>
          <a:p>
            <a:r>
              <a:rPr lang="en-US" sz="1200" dirty="0">
                <a:latin typeface="Helvetica" pitchFamily="2" charset="0"/>
              </a:rPr>
              <a:t>Code 10 – DCW/ETOP05 Meld   HE: 61m RMS</a:t>
            </a:r>
          </a:p>
          <a:p>
            <a:r>
              <a:rPr lang="en-US" sz="1200" dirty="0">
                <a:latin typeface="Helvetica" pitchFamily="2" charset="0"/>
              </a:rPr>
              <a:t>Code15– DCW/WCS Meld	         HE: 53m RMS</a:t>
            </a:r>
          </a:p>
          <a:p>
            <a:endParaRPr lang="en-US" sz="1200" dirty="0">
              <a:latin typeface="Helvetica" pitchFamily="2" charset="0"/>
            </a:endParaRPr>
          </a:p>
          <a:p>
            <a:endParaRPr lang="en-US" sz="1200" dirty="0">
              <a:latin typeface="Helvetica" pitchFamily="2" charset="0"/>
            </a:endParaRPr>
          </a:p>
        </p:txBody>
      </p:sp>
      <p:sp>
        <p:nvSpPr>
          <p:cNvPr id="2" name="Slide Number Placeholder 2">
            <a:extLst>
              <a:ext uri="{FF2B5EF4-FFF2-40B4-BE49-F238E27FC236}">
                <a16:creationId xmlns:a16="http://schemas.microsoft.com/office/drawing/2014/main" id="{C52C55FD-70B0-912E-24DE-66FD8C834C4A}"/>
              </a:ext>
            </a:extLst>
          </p:cNvPr>
          <p:cNvSpPr txBox="1">
            <a:spLocks/>
          </p:cNvSpPr>
          <p:nvPr/>
        </p:nvSpPr>
        <p:spPr>
          <a:xfrm>
            <a:off x="11335407" y="6232256"/>
            <a:ext cx="570186" cy="338554"/>
          </a:xfrm>
          <a:prstGeom prst="rect">
            <a:avLst/>
          </a:prstGeom>
          <a:solidFill>
            <a:schemeClr val="bg2"/>
          </a:solidFill>
        </p:spPr>
        <p:txBody>
          <a:bodyPr vert="horz" lIns="91440" tIns="45720" rIns="91440" bIns="4572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0C94032-CD4C-4C25-B0C2-CEC720522D92}" type="slidenum">
              <a:rPr lang="en-US" sz="1600" smtClean="0">
                <a:solidFill>
                  <a:schemeClr val="tx1"/>
                </a:solidFill>
                <a:latin typeface="Arial" panose="020B0604020202020204" pitchFamily="34" charset="0"/>
                <a:cs typeface="Arial" panose="020B0604020202020204" pitchFamily="34" charset="0"/>
              </a:rPr>
              <a:pPr algn="ctr"/>
              <a:t>8</a:t>
            </a:fld>
            <a:endParaRPr lang="en-US"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62767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14212</TotalTime>
  <Words>1355</Words>
  <Application>Microsoft Macintosh PowerPoint</Application>
  <PresentationFormat>Widescreen</PresentationFormat>
  <Paragraphs>152</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Courier New</vt:lpstr>
      <vt:lpstr>Helvetica</vt:lpstr>
      <vt:lpstr>Office Theme</vt:lpstr>
      <vt:lpstr>PowerPoint Presentation</vt:lpstr>
      <vt:lpstr>Main changes</vt:lpstr>
      <vt:lpstr>PowerPoint Presentation</vt:lpstr>
      <vt:lpstr>Key Level 1 processing updates </vt:lpstr>
      <vt:lpstr>Key attributes of “dynamic” orbit mapping </vt:lpstr>
      <vt:lpstr>Using wider Space Oblique Mercator (SOM) blocks limits disruption of familiar product labeling</vt:lpstr>
      <vt:lpstr>PowerPoint Presentation</vt:lpstr>
      <vt:lpstr>PowerPoint Presentation</vt:lpstr>
      <vt:lpstr>PowerPoint Presentation</vt:lpstr>
      <vt:lpstr>Updated MISR DEM - NASADEM/ASTERv3 DEM </vt:lpstr>
      <vt:lpstr>New L1B2 and L2 products use NetCDF format</vt:lpstr>
      <vt:lpstr>LaRC ASDC data production and access update</vt:lpstr>
      <vt:lpstr>LaRC ASDC data production and access update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Veljko Jovanovic</dc:creator>
  <cp:keywords/>
  <dc:description/>
  <cp:lastModifiedBy>Haberer, Susan J. (LARC-E301)[RSES]</cp:lastModifiedBy>
  <cp:revision>797</cp:revision>
  <dcterms:created xsi:type="dcterms:W3CDTF">2020-02-21T21:37:50Z</dcterms:created>
  <dcterms:modified xsi:type="dcterms:W3CDTF">2023-11-01T12:47:51Z</dcterms:modified>
  <cp:category/>
</cp:coreProperties>
</file>